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27"/>
  </p:notesMasterIdLst>
  <p:sldIdLst>
    <p:sldId id="1412" r:id="rId2"/>
    <p:sldId id="389" r:id="rId3"/>
    <p:sldId id="1418" r:id="rId4"/>
    <p:sldId id="1431" r:id="rId5"/>
    <p:sldId id="1430" r:id="rId6"/>
    <p:sldId id="1419" r:id="rId7"/>
    <p:sldId id="1432" r:id="rId8"/>
    <p:sldId id="1433" r:id="rId9"/>
    <p:sldId id="1420" r:id="rId10"/>
    <p:sldId id="1421" r:id="rId11"/>
    <p:sldId id="1422" r:id="rId12"/>
    <p:sldId id="1435" r:id="rId13"/>
    <p:sldId id="1436" r:id="rId14"/>
    <p:sldId id="1434" r:id="rId15"/>
    <p:sldId id="1437" r:id="rId16"/>
    <p:sldId id="1438" r:id="rId17"/>
    <p:sldId id="1423" r:id="rId18"/>
    <p:sldId id="1424" r:id="rId19"/>
    <p:sldId id="1425" r:id="rId20"/>
    <p:sldId id="1426" r:id="rId21"/>
    <p:sldId id="1427" r:id="rId22"/>
    <p:sldId id="1428" r:id="rId23"/>
    <p:sldId id="1429" r:id="rId24"/>
    <p:sldId id="1439" r:id="rId25"/>
    <p:sldId id="1440" r:id="rId26"/>
  </p:sldIdLst>
  <p:sldSz cx="12192000" cy="6858000"/>
  <p:notesSz cx="6858000" cy="9144000"/>
  <p:custDataLst>
    <p:tags r:id="rId28"/>
  </p:custDataLst>
  <p:defaultTex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008000"/>
    <a:srgbClr val="008080"/>
    <a:srgbClr val="00CC99"/>
    <a:srgbClr val="66FF33"/>
    <a:srgbClr val="9900FF"/>
    <a:srgbClr val="FF3300"/>
    <a:srgbClr val="FF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59" autoAdjust="0"/>
    <p:restoredTop sz="94455" autoAdjust="0"/>
  </p:normalViewPr>
  <p:slideViewPr>
    <p:cSldViewPr>
      <p:cViewPr varScale="1">
        <p:scale>
          <a:sx n="63" d="100"/>
          <a:sy n="63" d="100"/>
        </p:scale>
        <p:origin x="-240" y="-102"/>
      </p:cViewPr>
      <p:guideLst>
        <p:guide orient="horz" pos="2160"/>
        <p:guide pos="3840"/>
      </p:guideLst>
    </p:cSldViewPr>
  </p:slideViewPr>
  <p:outlineViewPr>
    <p:cViewPr>
      <p:scale>
        <a:sx n="33" d="100"/>
        <a:sy n="33" d="100"/>
      </p:scale>
      <p:origin x="0" y="301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FF2DC054-A325-45C9-9522-2E41644D6E06}" type="datetimeFigureOut">
              <a:rPr lang="ru-RU"/>
              <a:pPr>
                <a:defRPr/>
              </a:pPr>
              <a:t>04.02.2022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651B11-2EE5-4ED2-8459-67FB90BDF83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9220" name="Номер слайда 3"/>
          <p:cNvSpPr>
            <a:spLocks noGrp="1"/>
          </p:cNvSpPr>
          <p:nvPr>
            <p:ph type="sldNum" sz="quarter" idx="5"/>
          </p:nvPr>
        </p:nvSpPr>
        <p:spPr bwMode="auto">
          <a:noFill/>
          <a:ln>
            <a:miter lim="800000"/>
            <a:headEnd/>
            <a:tailEnd/>
          </a:ln>
        </p:spPr>
        <p:txBody>
          <a:bodyPr/>
          <a:lstStyle/>
          <a:p>
            <a:fld id="{208856D5-4427-4C58-9762-9FC58B4B39C9}"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10</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11</a:t>
            </a:fld>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12</a:t>
            </a:fld>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13</a:t>
            </a:fld>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14</a:t>
            </a:fld>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15</a:t>
            </a:fld>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16</a:t>
            </a:fld>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17</a:t>
            </a:fld>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18</a:t>
            </a:fld>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19</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0244" name="Номер слайда 3"/>
          <p:cNvSpPr>
            <a:spLocks noGrp="1"/>
          </p:cNvSpPr>
          <p:nvPr>
            <p:ph type="sldNum" sz="quarter" idx="5"/>
          </p:nvPr>
        </p:nvSpPr>
        <p:spPr bwMode="auto">
          <a:noFill/>
          <a:ln>
            <a:miter lim="800000"/>
            <a:headEnd/>
            <a:tailEnd/>
          </a:ln>
        </p:spPr>
        <p:txBody>
          <a:bodyPr/>
          <a:lstStyle/>
          <a:p>
            <a:fld id="{FB85204C-97E8-4976-AB47-3F71AC2D640F}" type="slidenum">
              <a:rPr lang="ru-RU" altLang="ru-RU" smtClean="0"/>
              <a:pPr/>
              <a:t>2</a:t>
            </a:fld>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20</a:t>
            </a:fld>
            <a:endParaRPr lang="ru-RU" alt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21</a:t>
            </a:fld>
            <a:endParaRPr lang="ru-RU" alt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22</a:t>
            </a:fld>
            <a:endParaRPr lang="ru-RU" alt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23</a:t>
            </a:fld>
            <a:endParaRPr lang="ru-RU" alt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24</a:t>
            </a:fld>
            <a:endParaRPr lang="ru-RU" alt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25</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3</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4</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5</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6</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7</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8</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40E02B8-476E-4A2C-8517-B1C1E5ADFCDD}" type="datetimeFigureOut">
              <a:rPr lang="ru-RU"/>
              <a:pPr>
                <a:defRPr/>
              </a:pPr>
              <a:t>04.02.2022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FCB8B8-96AE-4B83-9878-0CB32ED6BE03}" type="slidenum">
              <a:rPr lang="ru-RU" altLang="ru-RU"/>
              <a:pPr>
                <a:defRPr/>
              </a:pPr>
              <a:t>‹#›</a:t>
            </a:fld>
            <a:endParaRPr lang="ru-RU" altLang="ru-RU"/>
          </a:p>
        </p:txBody>
      </p:sp>
    </p:spTree>
  </p:cSld>
  <p:clrMapOvr>
    <a:masterClrMapping/>
  </p:clrMapOvr>
  <p:transition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D7E2E39-00B7-4CA1-B8A4-BCB884A10246}" type="datetimeFigureOut">
              <a:rPr lang="ru-RU"/>
              <a:pPr>
                <a:defRPr/>
              </a:pPr>
              <a:t>04.02.2022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DA0A1F-2F00-4E94-BEE3-65A30795DC3D}" type="slidenum">
              <a:rPr lang="ru-RU" altLang="ru-RU"/>
              <a:pPr>
                <a:defRPr/>
              </a:pPr>
              <a:t>‹#›</a:t>
            </a:fld>
            <a:endParaRPr lang="ru-RU" altLang="ru-RU"/>
          </a:p>
        </p:txBody>
      </p:sp>
    </p:spTree>
  </p:cSld>
  <p:clrMapOvr>
    <a:masterClrMapping/>
  </p:clrMapOvr>
  <p:transition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E756851-5EB7-4F42-B15E-D6F235923D0D}" type="datetimeFigureOut">
              <a:rPr lang="ru-RU"/>
              <a:pPr>
                <a:defRPr/>
              </a:pPr>
              <a:t>04.02.2022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1BAA72-AE84-4999-B224-98BD588B6F4E}" type="slidenum">
              <a:rPr lang="ru-RU" altLang="ru-RU"/>
              <a:pPr>
                <a:defRPr/>
              </a:pPr>
              <a:t>‹#›</a:t>
            </a:fld>
            <a:endParaRPr lang="ru-RU" altLang="ru-RU"/>
          </a:p>
        </p:txBody>
      </p:sp>
    </p:spTree>
  </p:cSld>
  <p:clrMapOvr>
    <a:masterClrMapping/>
  </p:clrMapOvr>
  <p:transition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846212-1DF5-4499-BDB9-E77AC9C5E758}" type="datetimeFigureOut">
              <a:rPr lang="ru-RU"/>
              <a:pPr>
                <a:defRPr/>
              </a:pPr>
              <a:t>04.02.2022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F72325D-3945-4397-B0B9-A171D5BE8EC7}" type="slidenum">
              <a:rPr lang="ru-RU" altLang="ru-RU"/>
              <a:pPr>
                <a:defRPr/>
              </a:pPr>
              <a:t>‹#›</a:t>
            </a:fld>
            <a:endParaRPr lang="ru-RU" altLang="ru-RU"/>
          </a:p>
        </p:txBody>
      </p:sp>
    </p:spTree>
  </p:cSld>
  <p:clrMapOvr>
    <a:masterClrMapping/>
  </p:clrMapOvr>
  <p:transition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F007570-1A7E-4F54-B126-66AB16723DD1}" type="datetimeFigureOut">
              <a:rPr lang="ru-RU"/>
              <a:pPr>
                <a:defRPr/>
              </a:pPr>
              <a:t>04.02.2022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0F355A-B45B-4FF6-9245-53632FB1E6A1}" type="slidenum">
              <a:rPr lang="ru-RU" altLang="ru-RU"/>
              <a:pPr>
                <a:defRPr/>
              </a:pPr>
              <a:t>‹#›</a:t>
            </a:fld>
            <a:endParaRPr lang="ru-RU" altLang="ru-RU"/>
          </a:p>
        </p:txBody>
      </p:sp>
    </p:spTree>
  </p:cSld>
  <p:clrMapOvr>
    <a:masterClrMapping/>
  </p:clrMapOvr>
  <p:transition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968773A-9BC3-461F-9B36-EE340BBFFE40}" type="datetimeFigureOut">
              <a:rPr lang="ru-RU"/>
              <a:pPr>
                <a:defRPr/>
              </a:pPr>
              <a:t>04.02.2022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852CA40-5FDD-412E-AB8B-8E52A46F8626}" type="slidenum">
              <a:rPr lang="ru-RU" altLang="ru-RU"/>
              <a:pPr>
                <a:defRPr/>
              </a:pPr>
              <a:t>‹#›</a:t>
            </a:fld>
            <a:endParaRPr lang="ru-RU" altLang="ru-RU"/>
          </a:p>
        </p:txBody>
      </p:sp>
    </p:spTree>
  </p:cSld>
  <p:clrMapOvr>
    <a:masterClrMapping/>
  </p:clrMapOvr>
  <p:transition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3C16A04-343B-4568-8305-5D56DD53198D}" type="datetimeFigureOut">
              <a:rPr lang="ru-RU"/>
              <a:pPr>
                <a:defRPr/>
              </a:pPr>
              <a:t>04.02.2022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789B1E7-24FB-405E-B491-8D48A44126BE}" type="slidenum">
              <a:rPr lang="ru-RU" altLang="ru-RU"/>
              <a:pPr>
                <a:defRPr/>
              </a:pPr>
              <a:t>‹#›</a:t>
            </a:fld>
            <a:endParaRPr lang="ru-RU" altLang="ru-RU"/>
          </a:p>
        </p:txBody>
      </p:sp>
    </p:spTree>
  </p:cSld>
  <p:clrMapOvr>
    <a:masterClrMapping/>
  </p:clrMapOvr>
  <p:transition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2278677-AEFC-4A05-AE1D-90329FA16241}" type="datetimeFigureOut">
              <a:rPr lang="ru-RU"/>
              <a:pPr>
                <a:defRPr/>
              </a:pPr>
              <a:t>04.02.2022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E9F16F8-85E8-4298-A246-BEE4CC02D1B0}" type="slidenum">
              <a:rPr lang="ru-RU" altLang="ru-RU"/>
              <a:pPr>
                <a:defRPr/>
              </a:pPr>
              <a:t>‹#›</a:t>
            </a:fld>
            <a:endParaRPr lang="ru-RU" altLang="ru-RU"/>
          </a:p>
        </p:txBody>
      </p:sp>
    </p:spTree>
  </p:cSld>
  <p:clrMapOvr>
    <a:masterClrMapping/>
  </p:clrMapOvr>
  <p:transition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A00E0A5-BEC4-4D6C-9FA3-869B0203FA59}" type="datetimeFigureOut">
              <a:rPr lang="ru-RU"/>
              <a:pPr>
                <a:defRPr/>
              </a:pPr>
              <a:t>04.02.2022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38EB8DB-7C12-4A70-BDD3-DD5C47E52761}" type="slidenum">
              <a:rPr lang="ru-RU" altLang="ru-RU"/>
              <a:pPr>
                <a:defRPr/>
              </a:pPr>
              <a:t>‹#›</a:t>
            </a:fld>
            <a:endParaRPr lang="ru-RU" altLang="ru-RU"/>
          </a:p>
        </p:txBody>
      </p:sp>
    </p:spTree>
  </p:cSld>
  <p:clrMapOvr>
    <a:masterClrMapping/>
  </p:clrMapOvr>
  <p:transition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B7021AF-5587-4D1D-87E9-0524BC90E7B8}" type="datetimeFigureOut">
              <a:rPr lang="ru-RU"/>
              <a:pPr>
                <a:defRPr/>
              </a:pPr>
              <a:t>04.02.2022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AA67E74-D622-4AF2-9207-5A53A319AA63}" type="slidenum">
              <a:rPr lang="ru-RU" altLang="ru-RU"/>
              <a:pPr>
                <a:defRPr/>
              </a:pPr>
              <a:t>‹#›</a:t>
            </a:fld>
            <a:endParaRPr lang="ru-RU" altLang="ru-RU"/>
          </a:p>
        </p:txBody>
      </p:sp>
    </p:spTree>
  </p:cSld>
  <p:clrMapOvr>
    <a:masterClrMapping/>
  </p:clrMapOvr>
  <p:transition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668A489-95ED-4274-89CA-DB894CE1635F}" type="datetimeFigureOut">
              <a:rPr lang="ru-RU"/>
              <a:pPr>
                <a:defRPr/>
              </a:pPr>
              <a:t>04.02.2022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1D6FC9E-9EA6-46F8-963B-2A6F61154DE6}" type="slidenum">
              <a:rPr lang="ru-RU" altLang="ru-RU"/>
              <a:pPr>
                <a:defRPr/>
              </a:pPr>
              <a:t>‹#›</a:t>
            </a:fld>
            <a:endParaRPr lang="ru-RU" altLang="ru-RU"/>
          </a:p>
        </p:txBody>
      </p:sp>
    </p:spTree>
  </p:cSld>
  <p:clrMapOvr>
    <a:masterClrMapping/>
  </p:clrMapOvr>
  <p:transition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60D4293-E8C3-492B-825E-483E8314B3BC}" type="datetimeFigureOut">
              <a:rPr lang="ru-RU"/>
              <a:pPr>
                <a:defRPr/>
              </a:pPr>
              <a:t>04.02.2022</a:t>
            </a:fld>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3F28CFA4-163E-4809-A397-1EE317E94E9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file:///D:\%20DEUTSCH_&#1088;&#1077;&#1087;&#1077;&#1090;&#1080;&#1090;&#1086;&#1088;\%20DEUTSCH-&#1058;&#1088;&#1077;&#1085;&#1072;&#1078;&#1105;&#1088;&#1099;\&#1055;&#1088;&#1086;&#1092;&#1077;&#1089;&#1089;&#1080;&#1080;\Itak-my-nachinaem.wav" TargetMode="External"/><Relationship Id="rId1" Type="http://schemas.openxmlformats.org/officeDocument/2006/relationships/audio" Target="file:///D:\%20DEUTSCH_&#1088;&#1077;&#1087;&#1077;&#1090;&#1080;&#1090;&#1086;&#1088;\%20DEUTSCH-&#1058;&#1088;&#1077;&#1085;&#1072;&#1078;&#1105;&#1088;&#1099;\&#1055;&#1088;&#1086;&#1092;&#1077;&#1089;&#1089;&#1080;&#1080;\Dasbin-ich.wav"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0" y="3500438"/>
            <a:ext cx="12192000" cy="2308225"/>
          </a:xfrm>
          <a:prstGeom prst="rect">
            <a:avLst/>
          </a:prstGeom>
          <a:noFill/>
          <a:ln w="9525">
            <a:noFill/>
            <a:miter lim="800000"/>
            <a:headEnd/>
            <a:tailEnd/>
          </a:ln>
        </p:spPr>
        <p:txBody>
          <a:bodyPr wrap="square">
            <a:spAutoFit/>
          </a:bodyPr>
          <a:lstStyle/>
          <a:p>
            <a:pPr algn="ctr" eaLnBrk="1" hangingPunct="1"/>
            <a:r>
              <a:rPr lang="ru-RU" altLang="ru-RU" sz="7200" b="1" i="1" dirty="0">
                <a:solidFill>
                  <a:srgbClr val="3333CC"/>
                </a:solidFill>
                <a:cs typeface="Arial" pitchFamily="34" charset="0"/>
              </a:rPr>
              <a:t>Немецкий</a:t>
            </a:r>
            <a:r>
              <a:rPr lang="en-US" altLang="ru-RU" sz="7200" b="1" i="1" dirty="0">
                <a:solidFill>
                  <a:srgbClr val="3333CC"/>
                </a:solidFill>
                <a:cs typeface="Arial" pitchFamily="34" charset="0"/>
              </a:rPr>
              <a:t> </a:t>
            </a:r>
            <a:r>
              <a:rPr lang="ru-RU" altLang="ru-RU" sz="7200" b="1" i="1" dirty="0">
                <a:solidFill>
                  <a:srgbClr val="3333CC"/>
                </a:solidFill>
                <a:cs typeface="Arial" pitchFamily="34" charset="0"/>
              </a:rPr>
              <a:t>язык</a:t>
            </a:r>
            <a:endParaRPr lang="en-US" altLang="ru-RU" sz="7200" b="1" i="1" dirty="0">
              <a:solidFill>
                <a:srgbClr val="3333CC"/>
              </a:solidFill>
              <a:cs typeface="Arial" pitchFamily="34" charset="0"/>
            </a:endParaRPr>
          </a:p>
          <a:p>
            <a:pPr algn="ctr" eaLnBrk="1" hangingPunct="1"/>
            <a:r>
              <a:rPr lang="ru-RU" altLang="ru-RU" sz="7200" b="1" i="1" dirty="0">
                <a:solidFill>
                  <a:srgbClr val="3333CC"/>
                </a:solidFill>
                <a:cs typeface="Arial" pitchFamily="34" charset="0"/>
              </a:rPr>
              <a:t>для вундеркиндов</a:t>
            </a:r>
            <a:endParaRPr lang="en-US" altLang="ru-RU" sz="7200" b="1" i="1" dirty="0">
              <a:solidFill>
                <a:srgbClr val="3333CC"/>
              </a:solidFill>
              <a:cs typeface="Arial" pitchFamily="34" charset="0"/>
            </a:endParaRPr>
          </a:p>
        </p:txBody>
      </p:sp>
      <p:sp>
        <p:nvSpPr>
          <p:cNvPr id="2051" name="Rectangle 4"/>
          <p:cNvSpPr>
            <a:spLocks noChangeArrowheads="1"/>
          </p:cNvSpPr>
          <p:nvPr/>
        </p:nvSpPr>
        <p:spPr bwMode="auto">
          <a:xfrm>
            <a:off x="1524000" y="44450"/>
            <a:ext cx="184150" cy="368300"/>
          </a:xfrm>
          <a:prstGeom prst="rect">
            <a:avLst/>
          </a:prstGeom>
          <a:noFill/>
          <a:ln w="9525">
            <a:noFill/>
            <a:miter lim="800000"/>
            <a:headEnd/>
            <a:tailEnd/>
          </a:ln>
        </p:spPr>
        <p:txBody>
          <a:bodyPr wrap="none" anchor="ctr">
            <a:spAutoFit/>
          </a:bodyPr>
          <a:lstStyle/>
          <a:p>
            <a:pPr eaLnBrk="1" hangingPunct="1"/>
            <a:endParaRPr lang="ru-RU" altLang="ru-RU"/>
          </a:p>
        </p:txBody>
      </p:sp>
      <p:pic>
        <p:nvPicPr>
          <p:cNvPr id="2052" name="Picture 3" descr="Для вундекиндов ЦВЕТНОЙ"/>
          <p:cNvPicPr>
            <a:picLocks noChangeAspect="1" noChangeArrowheads="1"/>
          </p:cNvPicPr>
          <p:nvPr/>
        </p:nvPicPr>
        <p:blipFill>
          <a:blip r:embed="rId3"/>
          <a:srcRect/>
          <a:stretch>
            <a:fillRect/>
          </a:stretch>
        </p:blipFill>
        <p:spPr bwMode="auto">
          <a:xfrm>
            <a:off x="1738313" y="642938"/>
            <a:ext cx="8439150" cy="285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8433" name="Line 1"/>
          <p:cNvSpPr>
            <a:spLocks noChangeShapeType="1"/>
          </p:cNvSpPr>
          <p:nvPr/>
        </p:nvSpPr>
        <p:spPr bwMode="auto">
          <a:xfrm>
            <a:off x="7407275" y="623888"/>
            <a:ext cx="0" cy="92075"/>
          </a:xfrm>
          <a:prstGeom prst="line">
            <a:avLst/>
          </a:prstGeom>
          <a:noFill/>
          <a:ln w="9525">
            <a:solidFill>
              <a:srgbClr val="000000"/>
            </a:solidFill>
            <a:round/>
            <a:headEnd type="none" w="sm" len="sm"/>
            <a:tailEnd type="none" w="sm" len="sm"/>
          </a:ln>
        </p:spPr>
        <p:txBody>
          <a:bodyPr vert="horz" wrap="square" lIns="91440" tIns="45720" rIns="91440" bIns="45720" numCol="1" anchor="t" anchorCtr="0" compatLnSpc="1">
            <a:prstTxWarp prst="textNoShape">
              <a:avLst/>
            </a:prstTxWarp>
          </a:bodyPr>
          <a:lstStyle/>
          <a:p>
            <a:endParaRPr lang="ru-RU"/>
          </a:p>
        </p:txBody>
      </p:sp>
      <p:sp>
        <p:nvSpPr>
          <p:cNvPr id="18435" name="Rectangle 3"/>
          <p:cNvSpPr>
            <a:spLocks noChangeArrowheads="1"/>
          </p:cNvSpPr>
          <p:nvPr/>
        </p:nvSpPr>
        <p:spPr bwMode="auto">
          <a:xfrm>
            <a:off x="166646" y="457200"/>
            <a:ext cx="1171583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Hast du einen Bruder oder eine Schwester? Ich habe einen Bruder. Er ist noch klein. Er besucht noch den Kindergarten. Meine Schwester ist Studentin. Sie studiert an der Universität.</a:t>
            </a:r>
            <a:endParaRPr kumimoji="0" lang="ru-RU" sz="4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Ich habe noch eine Großmutter. Sie ist schon alt. Sie arbeitet nicht. Sie ist Rentnerin. </a:t>
            </a:r>
            <a:endParaRPr kumimoji="0" lang="de-DE" sz="44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9522" y="214290"/>
            <a:ext cx="11882478" cy="6186309"/>
          </a:xfrm>
          <a:prstGeom prst="rect">
            <a:avLst/>
          </a:prstGeom>
        </p:spPr>
        <p:txBody>
          <a:bodyPr wrap="square">
            <a:spAutoFit/>
          </a:bodyPr>
          <a:lstStyle/>
          <a:p>
            <a:pPr algn="just">
              <a:buFont typeface="Arial" pitchFamily="34" charset="0"/>
              <a:buChar char="•"/>
            </a:pPr>
            <a:r>
              <a:rPr lang="de-DE" sz="4400" b="1" i="1" dirty="0" smtClean="0"/>
              <a:t>der Arbeiter</a:t>
            </a:r>
            <a:r>
              <a:rPr lang="ru-RU" sz="4400" b="1" i="1" dirty="0" smtClean="0"/>
              <a:t> – рабочий</a:t>
            </a:r>
          </a:p>
          <a:p>
            <a:pPr algn="just">
              <a:buFont typeface="Arial" pitchFamily="34" charset="0"/>
              <a:buChar char="•"/>
            </a:pPr>
            <a:r>
              <a:rPr lang="de-DE" sz="4400" b="1" i="1" dirty="0" smtClean="0"/>
              <a:t>der Traktorist</a:t>
            </a:r>
            <a:r>
              <a:rPr lang="ru-RU" sz="4400" b="1" i="1" dirty="0" smtClean="0"/>
              <a:t> – тракторист</a:t>
            </a:r>
          </a:p>
          <a:p>
            <a:pPr algn="just">
              <a:buFont typeface="Arial" pitchFamily="34" charset="0"/>
              <a:buChar char="•"/>
            </a:pPr>
            <a:r>
              <a:rPr lang="de-DE" sz="4400" b="1" i="1" dirty="0" smtClean="0"/>
              <a:t>der Sportler</a:t>
            </a:r>
            <a:r>
              <a:rPr lang="ru-RU" sz="4400" b="1" i="1" dirty="0" smtClean="0"/>
              <a:t> – спортсмен</a:t>
            </a:r>
          </a:p>
          <a:p>
            <a:pPr algn="just">
              <a:buFont typeface="Arial" pitchFamily="34" charset="0"/>
              <a:buChar char="•"/>
            </a:pPr>
            <a:r>
              <a:rPr lang="de-DE" sz="4400" b="1" i="1" dirty="0" smtClean="0"/>
              <a:t>die Sportlerin</a:t>
            </a:r>
            <a:r>
              <a:rPr lang="ru-RU" sz="4400" b="1" i="1" dirty="0" smtClean="0"/>
              <a:t> – спортсменка</a:t>
            </a:r>
          </a:p>
          <a:p>
            <a:pPr algn="just">
              <a:buFont typeface="Arial" pitchFamily="34" charset="0"/>
              <a:buChar char="•"/>
            </a:pPr>
            <a:r>
              <a:rPr lang="de-DE" sz="4400" b="1" i="1" dirty="0" smtClean="0"/>
              <a:t>der Maler</a:t>
            </a:r>
            <a:r>
              <a:rPr lang="ru-RU" sz="4400" b="1" i="1" dirty="0" smtClean="0"/>
              <a:t> – художник</a:t>
            </a:r>
          </a:p>
          <a:p>
            <a:pPr algn="just">
              <a:buFont typeface="Arial" pitchFamily="34" charset="0"/>
              <a:buChar char="•"/>
            </a:pPr>
            <a:r>
              <a:rPr lang="de-DE" sz="4400" b="1" i="1" dirty="0" smtClean="0"/>
              <a:t>die Sekretärin</a:t>
            </a:r>
            <a:r>
              <a:rPr lang="ru-RU" sz="4400" b="1" i="1" dirty="0" smtClean="0"/>
              <a:t> – секретарша</a:t>
            </a:r>
          </a:p>
          <a:p>
            <a:pPr algn="just">
              <a:buFont typeface="Arial" pitchFamily="34" charset="0"/>
              <a:buChar char="•"/>
            </a:pPr>
            <a:r>
              <a:rPr lang="de-DE" sz="4400" b="1" i="1" dirty="0" smtClean="0"/>
              <a:t>der Programmierer</a:t>
            </a:r>
            <a:r>
              <a:rPr lang="ru-RU" sz="4400" b="1" i="1" dirty="0" smtClean="0"/>
              <a:t> – программист</a:t>
            </a:r>
          </a:p>
          <a:p>
            <a:pPr algn="just">
              <a:buFont typeface="Arial" pitchFamily="34" charset="0"/>
              <a:buChar char="•"/>
            </a:pPr>
            <a:r>
              <a:rPr lang="de-DE" sz="4400" b="1" i="1" dirty="0" smtClean="0"/>
              <a:t>der Buchhalter</a:t>
            </a:r>
            <a:r>
              <a:rPr lang="ru-RU" sz="4400" b="1" i="1" dirty="0" smtClean="0"/>
              <a:t> – бухгалтер</a:t>
            </a:r>
          </a:p>
          <a:p>
            <a:pPr algn="just">
              <a:buFont typeface="Arial" pitchFamily="34" charset="0"/>
              <a:buChar char="•"/>
            </a:pPr>
            <a:r>
              <a:rPr lang="de-DE" sz="4400" b="1" i="1" dirty="0" smtClean="0"/>
              <a:t>die Hausfrau</a:t>
            </a:r>
            <a:r>
              <a:rPr lang="ru-RU" sz="4400" b="1" i="1" dirty="0" smtClean="0"/>
              <a:t> – домохозяйка</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8150" y="214290"/>
            <a:ext cx="11453850" cy="6186309"/>
          </a:xfrm>
          <a:prstGeom prst="rect">
            <a:avLst/>
          </a:prstGeom>
        </p:spPr>
        <p:txBody>
          <a:bodyPr wrap="square">
            <a:spAutoFit/>
          </a:bodyPr>
          <a:lstStyle/>
          <a:p>
            <a:pPr algn="just">
              <a:buFont typeface="Arial" pitchFamily="34" charset="0"/>
              <a:buChar char="•"/>
            </a:pPr>
            <a:r>
              <a:rPr lang="de-DE" sz="4400" b="1" i="1" dirty="0" smtClean="0"/>
              <a:t>der Arbeiter</a:t>
            </a:r>
            <a:endParaRPr lang="ru-RU" sz="4400" b="1" i="1" dirty="0" smtClean="0"/>
          </a:p>
          <a:p>
            <a:pPr algn="just">
              <a:buFont typeface="Arial" pitchFamily="34" charset="0"/>
              <a:buChar char="•"/>
            </a:pPr>
            <a:r>
              <a:rPr lang="de-DE" sz="4400" b="1" i="1" dirty="0" smtClean="0"/>
              <a:t>der Traktorist</a:t>
            </a:r>
            <a:endParaRPr lang="ru-RU" sz="4400" b="1" i="1" dirty="0" smtClean="0"/>
          </a:p>
          <a:p>
            <a:pPr algn="just">
              <a:buFont typeface="Arial" pitchFamily="34" charset="0"/>
              <a:buChar char="•"/>
            </a:pPr>
            <a:r>
              <a:rPr lang="de-DE" sz="4400" b="1" i="1" dirty="0" smtClean="0"/>
              <a:t>der Sportler</a:t>
            </a:r>
            <a:endParaRPr lang="ru-RU" sz="4400" b="1" i="1" dirty="0" smtClean="0"/>
          </a:p>
          <a:p>
            <a:pPr algn="just">
              <a:buFont typeface="Arial" pitchFamily="34" charset="0"/>
              <a:buChar char="•"/>
            </a:pPr>
            <a:r>
              <a:rPr lang="de-DE" sz="4400" b="1" i="1" dirty="0" smtClean="0"/>
              <a:t>die Sportlerin</a:t>
            </a:r>
            <a:endParaRPr lang="ru-RU" sz="4400" b="1" i="1" dirty="0" smtClean="0"/>
          </a:p>
          <a:p>
            <a:pPr algn="just">
              <a:buFont typeface="Arial" pitchFamily="34" charset="0"/>
              <a:buChar char="•"/>
            </a:pPr>
            <a:r>
              <a:rPr lang="de-DE" sz="4400" b="1" i="1" dirty="0" smtClean="0"/>
              <a:t>der Maler</a:t>
            </a:r>
            <a:endParaRPr lang="ru-RU" sz="4400" b="1" i="1" dirty="0" smtClean="0"/>
          </a:p>
          <a:p>
            <a:pPr algn="just">
              <a:buFont typeface="Arial" pitchFamily="34" charset="0"/>
              <a:buChar char="•"/>
            </a:pPr>
            <a:r>
              <a:rPr lang="de-DE" sz="4400" b="1" i="1" dirty="0" smtClean="0"/>
              <a:t>die Sekretärin</a:t>
            </a:r>
            <a:endParaRPr lang="ru-RU" sz="4400" b="1" i="1" dirty="0" smtClean="0"/>
          </a:p>
          <a:p>
            <a:pPr algn="just">
              <a:buFont typeface="Arial" pitchFamily="34" charset="0"/>
              <a:buChar char="•"/>
            </a:pPr>
            <a:r>
              <a:rPr lang="de-DE" sz="4400" b="1" i="1" dirty="0" smtClean="0"/>
              <a:t>der Programmierer</a:t>
            </a:r>
            <a:endParaRPr lang="ru-RU" sz="4400" b="1" i="1" dirty="0" smtClean="0"/>
          </a:p>
          <a:p>
            <a:pPr algn="just">
              <a:buFont typeface="Arial" pitchFamily="34" charset="0"/>
              <a:buChar char="•"/>
            </a:pPr>
            <a:r>
              <a:rPr lang="de-DE" sz="4400" b="1" i="1" dirty="0" smtClean="0"/>
              <a:t>der Buchhalter</a:t>
            </a:r>
            <a:endParaRPr lang="ru-RU" sz="4400" b="1" i="1" dirty="0" smtClean="0"/>
          </a:p>
          <a:p>
            <a:pPr algn="just">
              <a:buFont typeface="Arial" pitchFamily="34" charset="0"/>
              <a:buChar char="•"/>
            </a:pPr>
            <a:r>
              <a:rPr lang="de-DE" sz="4400" b="1" i="1" dirty="0" smtClean="0"/>
              <a:t>die Hausfrau</a:t>
            </a:r>
            <a:endParaRPr lang="ru-RU" sz="4400" b="1" i="1"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5340" y="214290"/>
            <a:ext cx="11096660" cy="6186309"/>
          </a:xfrm>
          <a:prstGeom prst="rect">
            <a:avLst/>
          </a:prstGeom>
        </p:spPr>
        <p:txBody>
          <a:bodyPr wrap="square">
            <a:spAutoFit/>
          </a:bodyPr>
          <a:lstStyle/>
          <a:p>
            <a:pPr algn="just">
              <a:buFont typeface="Arial" pitchFamily="34" charset="0"/>
              <a:buChar char="•"/>
            </a:pPr>
            <a:r>
              <a:rPr lang="ru-RU" sz="4400" b="1" i="1" dirty="0" smtClean="0"/>
              <a:t>рабочий</a:t>
            </a:r>
          </a:p>
          <a:p>
            <a:pPr algn="just">
              <a:buFont typeface="Arial" pitchFamily="34" charset="0"/>
              <a:buChar char="•"/>
            </a:pPr>
            <a:r>
              <a:rPr lang="ru-RU" sz="4400" b="1" i="1" dirty="0" smtClean="0"/>
              <a:t>тракторист</a:t>
            </a:r>
          </a:p>
          <a:p>
            <a:pPr algn="just">
              <a:buFont typeface="Arial" pitchFamily="34" charset="0"/>
              <a:buChar char="•"/>
            </a:pPr>
            <a:r>
              <a:rPr lang="ru-RU" sz="4400" b="1" i="1" dirty="0" smtClean="0"/>
              <a:t>спортсмен</a:t>
            </a:r>
          </a:p>
          <a:p>
            <a:pPr algn="just">
              <a:buFont typeface="Arial" pitchFamily="34" charset="0"/>
              <a:buChar char="•"/>
            </a:pPr>
            <a:r>
              <a:rPr lang="ru-RU" sz="4400" b="1" i="1" dirty="0" smtClean="0"/>
              <a:t>спортсменка</a:t>
            </a:r>
          </a:p>
          <a:p>
            <a:pPr algn="just">
              <a:buFont typeface="Arial" pitchFamily="34" charset="0"/>
              <a:buChar char="•"/>
            </a:pPr>
            <a:r>
              <a:rPr lang="ru-RU" sz="4400" b="1" i="1" dirty="0" smtClean="0"/>
              <a:t>художник</a:t>
            </a:r>
          </a:p>
          <a:p>
            <a:pPr algn="just">
              <a:buFont typeface="Arial" pitchFamily="34" charset="0"/>
              <a:buChar char="•"/>
            </a:pPr>
            <a:r>
              <a:rPr lang="ru-RU" sz="4400" b="1" i="1" dirty="0" smtClean="0"/>
              <a:t>секретарша</a:t>
            </a:r>
          </a:p>
          <a:p>
            <a:pPr algn="just">
              <a:buFont typeface="Arial" pitchFamily="34" charset="0"/>
              <a:buChar char="•"/>
            </a:pPr>
            <a:r>
              <a:rPr lang="ru-RU" sz="4400" b="1" i="1" dirty="0" smtClean="0"/>
              <a:t>программист</a:t>
            </a:r>
          </a:p>
          <a:p>
            <a:pPr algn="just">
              <a:buFont typeface="Arial" pitchFamily="34" charset="0"/>
              <a:buChar char="•"/>
            </a:pPr>
            <a:r>
              <a:rPr lang="ru-RU" sz="4400" b="1" i="1" dirty="0" smtClean="0"/>
              <a:t>бухгалтер</a:t>
            </a:r>
          </a:p>
          <a:p>
            <a:pPr algn="just">
              <a:buFont typeface="Arial" pitchFamily="34" charset="0"/>
              <a:buChar char="•"/>
            </a:pPr>
            <a:r>
              <a:rPr lang="ru-RU" sz="4400" b="1" i="1" dirty="0" smtClean="0"/>
              <a:t>домохозяйка</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084" y="0"/>
            <a:ext cx="11953916" cy="6863417"/>
          </a:xfrm>
          <a:prstGeom prst="rect">
            <a:avLst/>
          </a:prstGeom>
        </p:spPr>
        <p:txBody>
          <a:bodyPr wrap="square">
            <a:spAutoFit/>
          </a:bodyPr>
          <a:lstStyle/>
          <a:p>
            <a:pPr algn="just">
              <a:buFont typeface="Arial" pitchFamily="34" charset="0"/>
              <a:buChar char="•"/>
            </a:pPr>
            <a:r>
              <a:rPr lang="de-DE" sz="4400" b="1" i="1" dirty="0" smtClean="0"/>
              <a:t>der Bauarbeiter</a:t>
            </a:r>
            <a:r>
              <a:rPr lang="ru-RU" sz="4400" b="1" i="1" dirty="0" smtClean="0"/>
              <a:t> – строитель</a:t>
            </a:r>
          </a:p>
          <a:p>
            <a:pPr algn="just">
              <a:buFont typeface="Arial" pitchFamily="34" charset="0"/>
              <a:buChar char="•"/>
            </a:pPr>
            <a:r>
              <a:rPr lang="de-DE" sz="4400" b="1" i="1" dirty="0" smtClean="0"/>
              <a:t>der Fahrer</a:t>
            </a:r>
            <a:r>
              <a:rPr lang="ru-RU" sz="4400" b="1" i="1" dirty="0" smtClean="0"/>
              <a:t> – водитель</a:t>
            </a:r>
          </a:p>
          <a:p>
            <a:pPr algn="just">
              <a:buFont typeface="Arial" pitchFamily="34" charset="0"/>
              <a:buChar char="•"/>
            </a:pPr>
            <a:r>
              <a:rPr lang="de-DE" sz="4400" b="1" i="1" dirty="0" smtClean="0"/>
              <a:t>der Busfahrer</a:t>
            </a:r>
            <a:r>
              <a:rPr lang="ru-RU" sz="4400" b="1" i="1" dirty="0" smtClean="0"/>
              <a:t> – водитель автобуса</a:t>
            </a:r>
          </a:p>
          <a:p>
            <a:pPr algn="just">
              <a:buFont typeface="Arial" pitchFamily="34" charset="0"/>
              <a:buChar char="•"/>
            </a:pPr>
            <a:r>
              <a:rPr lang="de-DE" sz="4400" b="1" i="1" dirty="0" smtClean="0"/>
              <a:t>die Sekretärin</a:t>
            </a:r>
            <a:r>
              <a:rPr lang="ru-RU" sz="4400" b="1" i="1" dirty="0" smtClean="0"/>
              <a:t> – секретарша</a:t>
            </a:r>
          </a:p>
          <a:p>
            <a:pPr algn="just">
              <a:buFont typeface="Arial" pitchFamily="34" charset="0"/>
              <a:buChar char="•"/>
            </a:pPr>
            <a:r>
              <a:rPr lang="de-DE" sz="4400" b="1" i="1" dirty="0" smtClean="0"/>
              <a:t>der Koch</a:t>
            </a:r>
            <a:r>
              <a:rPr lang="ru-RU" sz="4400" b="1" i="1" dirty="0" smtClean="0"/>
              <a:t> – повар</a:t>
            </a:r>
          </a:p>
          <a:p>
            <a:pPr algn="just">
              <a:buFont typeface="Arial" pitchFamily="34" charset="0"/>
              <a:buChar char="•"/>
            </a:pPr>
            <a:r>
              <a:rPr lang="de-DE" sz="4400" b="1" i="1" dirty="0" smtClean="0"/>
              <a:t>der Sänger</a:t>
            </a:r>
            <a:r>
              <a:rPr lang="ru-RU" sz="4400" b="1" i="1" dirty="0" smtClean="0"/>
              <a:t> – певец</a:t>
            </a:r>
          </a:p>
          <a:p>
            <a:pPr algn="just">
              <a:buFont typeface="Arial" pitchFamily="34" charset="0"/>
              <a:buChar char="•"/>
            </a:pPr>
            <a:r>
              <a:rPr lang="de-DE" sz="4400" b="1" i="1" dirty="0" smtClean="0"/>
              <a:t>die Sängerin</a:t>
            </a:r>
            <a:r>
              <a:rPr lang="ru-RU" sz="4400" b="1" i="1" dirty="0" smtClean="0"/>
              <a:t> – певица</a:t>
            </a:r>
          </a:p>
          <a:p>
            <a:pPr algn="just">
              <a:buFont typeface="Arial" pitchFamily="34" charset="0"/>
              <a:buChar char="•"/>
            </a:pPr>
            <a:r>
              <a:rPr lang="de-DE" sz="4400" b="1" i="1" dirty="0" smtClean="0"/>
              <a:t>die Krankenschwester</a:t>
            </a:r>
            <a:r>
              <a:rPr lang="ru-RU" sz="4400" b="1" i="1" dirty="0" smtClean="0"/>
              <a:t> – медсестра</a:t>
            </a:r>
          </a:p>
          <a:p>
            <a:pPr algn="just">
              <a:buFont typeface="Arial" pitchFamily="34" charset="0"/>
              <a:buChar char="•"/>
            </a:pPr>
            <a:r>
              <a:rPr lang="de-DE" sz="4400" b="1" i="1" dirty="0" smtClean="0"/>
              <a:t>der Seemann</a:t>
            </a:r>
            <a:r>
              <a:rPr lang="ru-RU" sz="4400" b="1" i="1" dirty="0" smtClean="0"/>
              <a:t> – моряк</a:t>
            </a:r>
            <a:endParaRPr lang="de-DE" sz="4400" b="1" i="1" dirty="0" smtClean="0"/>
          </a:p>
          <a:p>
            <a:pPr algn="just">
              <a:buFont typeface="Arial" pitchFamily="34" charset="0"/>
              <a:buChar char="•"/>
            </a:pPr>
            <a:r>
              <a:rPr lang="de-DE" sz="4400" b="1" i="1" dirty="0" smtClean="0"/>
              <a:t>der Farmer</a:t>
            </a:r>
            <a:r>
              <a:rPr lang="ru-RU" sz="4400" b="1" i="1" dirty="0" smtClean="0"/>
              <a:t> – фермер</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1026" y="0"/>
            <a:ext cx="11310974" cy="6863417"/>
          </a:xfrm>
          <a:prstGeom prst="rect">
            <a:avLst/>
          </a:prstGeom>
        </p:spPr>
        <p:txBody>
          <a:bodyPr wrap="square">
            <a:spAutoFit/>
          </a:bodyPr>
          <a:lstStyle/>
          <a:p>
            <a:pPr algn="just">
              <a:buFont typeface="Arial" pitchFamily="34" charset="0"/>
              <a:buChar char="•"/>
            </a:pPr>
            <a:r>
              <a:rPr lang="de-DE" sz="4400" b="1" i="1" dirty="0" smtClean="0"/>
              <a:t>der Bauarbeiter</a:t>
            </a:r>
            <a:endParaRPr lang="ru-RU" sz="4400" b="1" i="1" dirty="0" smtClean="0"/>
          </a:p>
          <a:p>
            <a:pPr algn="just">
              <a:buFont typeface="Arial" pitchFamily="34" charset="0"/>
              <a:buChar char="•"/>
            </a:pPr>
            <a:r>
              <a:rPr lang="de-DE" sz="4400" b="1" i="1" dirty="0" smtClean="0"/>
              <a:t>der Fahrer</a:t>
            </a:r>
            <a:endParaRPr lang="ru-RU" sz="4400" b="1" i="1" dirty="0" smtClean="0"/>
          </a:p>
          <a:p>
            <a:pPr algn="just">
              <a:buFont typeface="Arial" pitchFamily="34" charset="0"/>
              <a:buChar char="•"/>
            </a:pPr>
            <a:r>
              <a:rPr lang="de-DE" sz="4400" b="1" i="1" dirty="0" smtClean="0"/>
              <a:t>der Busfahrer</a:t>
            </a:r>
            <a:endParaRPr lang="ru-RU" sz="4400" b="1" i="1" dirty="0" smtClean="0"/>
          </a:p>
          <a:p>
            <a:pPr algn="just">
              <a:buFont typeface="Arial" pitchFamily="34" charset="0"/>
              <a:buChar char="•"/>
            </a:pPr>
            <a:r>
              <a:rPr lang="de-DE" sz="4400" b="1" i="1" dirty="0" smtClean="0"/>
              <a:t>die Sekretärin</a:t>
            </a:r>
            <a:endParaRPr lang="ru-RU" sz="4400" b="1" i="1" dirty="0" smtClean="0"/>
          </a:p>
          <a:p>
            <a:pPr algn="just">
              <a:buFont typeface="Arial" pitchFamily="34" charset="0"/>
              <a:buChar char="•"/>
            </a:pPr>
            <a:r>
              <a:rPr lang="de-DE" sz="4400" b="1" i="1" dirty="0" smtClean="0"/>
              <a:t>der Koch</a:t>
            </a:r>
            <a:endParaRPr lang="ru-RU" sz="4400" b="1" i="1" dirty="0" smtClean="0"/>
          </a:p>
          <a:p>
            <a:pPr algn="just">
              <a:buFont typeface="Arial" pitchFamily="34" charset="0"/>
              <a:buChar char="•"/>
            </a:pPr>
            <a:r>
              <a:rPr lang="de-DE" sz="4400" b="1" i="1" dirty="0" smtClean="0"/>
              <a:t>der Sänger</a:t>
            </a:r>
            <a:endParaRPr lang="ru-RU" sz="4400" b="1" i="1" dirty="0" smtClean="0"/>
          </a:p>
          <a:p>
            <a:pPr algn="just">
              <a:buFont typeface="Arial" pitchFamily="34" charset="0"/>
              <a:buChar char="•"/>
            </a:pPr>
            <a:r>
              <a:rPr lang="de-DE" sz="4400" b="1" i="1" dirty="0" smtClean="0"/>
              <a:t>die Sängerin</a:t>
            </a:r>
            <a:endParaRPr lang="ru-RU" sz="4400" b="1" i="1" dirty="0" smtClean="0"/>
          </a:p>
          <a:p>
            <a:pPr algn="just">
              <a:buFont typeface="Arial" pitchFamily="34" charset="0"/>
              <a:buChar char="•"/>
            </a:pPr>
            <a:r>
              <a:rPr lang="de-DE" sz="4400" b="1" i="1" dirty="0" smtClean="0"/>
              <a:t>die Krankenschwester</a:t>
            </a:r>
            <a:endParaRPr lang="ru-RU" sz="4400" b="1" i="1" dirty="0" smtClean="0"/>
          </a:p>
          <a:p>
            <a:pPr algn="just">
              <a:buFont typeface="Arial" pitchFamily="34" charset="0"/>
              <a:buChar char="•"/>
            </a:pPr>
            <a:r>
              <a:rPr lang="de-DE" sz="4400" b="1" i="1" dirty="0" smtClean="0"/>
              <a:t>der Seemann</a:t>
            </a:r>
          </a:p>
          <a:p>
            <a:pPr algn="just">
              <a:buFont typeface="Arial" pitchFamily="34" charset="0"/>
              <a:buChar char="•"/>
            </a:pPr>
            <a:r>
              <a:rPr lang="de-DE" sz="4400" b="1" i="1" dirty="0" smtClean="0"/>
              <a:t>der Farmer</a:t>
            </a:r>
            <a:endParaRPr lang="ru-RU" sz="4400" b="1" i="1"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8150" y="0"/>
            <a:ext cx="11453850" cy="6863417"/>
          </a:xfrm>
          <a:prstGeom prst="rect">
            <a:avLst/>
          </a:prstGeom>
        </p:spPr>
        <p:txBody>
          <a:bodyPr wrap="square">
            <a:spAutoFit/>
          </a:bodyPr>
          <a:lstStyle/>
          <a:p>
            <a:pPr algn="just">
              <a:buFont typeface="Arial" pitchFamily="34" charset="0"/>
              <a:buChar char="•"/>
            </a:pPr>
            <a:r>
              <a:rPr lang="ru-RU" sz="4400" b="1" i="1" dirty="0" smtClean="0"/>
              <a:t>строитель</a:t>
            </a:r>
          </a:p>
          <a:p>
            <a:pPr algn="just">
              <a:buFont typeface="Arial" pitchFamily="34" charset="0"/>
              <a:buChar char="•"/>
            </a:pPr>
            <a:r>
              <a:rPr lang="ru-RU" sz="4400" b="1" i="1" dirty="0" smtClean="0"/>
              <a:t>водитель</a:t>
            </a:r>
          </a:p>
          <a:p>
            <a:pPr algn="just">
              <a:buFont typeface="Arial" pitchFamily="34" charset="0"/>
              <a:buChar char="•"/>
            </a:pPr>
            <a:r>
              <a:rPr lang="ru-RU" sz="4400" b="1" i="1" dirty="0" smtClean="0"/>
              <a:t>водитель автобуса</a:t>
            </a:r>
          </a:p>
          <a:p>
            <a:pPr algn="just">
              <a:buFont typeface="Arial" pitchFamily="34" charset="0"/>
              <a:buChar char="•"/>
            </a:pPr>
            <a:r>
              <a:rPr lang="ru-RU" sz="4400" b="1" i="1" dirty="0" smtClean="0"/>
              <a:t>секретарша</a:t>
            </a:r>
          </a:p>
          <a:p>
            <a:pPr algn="just">
              <a:buFont typeface="Arial" pitchFamily="34" charset="0"/>
              <a:buChar char="•"/>
            </a:pPr>
            <a:r>
              <a:rPr lang="ru-RU" sz="4400" b="1" i="1" dirty="0" smtClean="0"/>
              <a:t>повар</a:t>
            </a:r>
          </a:p>
          <a:p>
            <a:pPr algn="just">
              <a:buFont typeface="Arial" pitchFamily="34" charset="0"/>
              <a:buChar char="•"/>
            </a:pPr>
            <a:r>
              <a:rPr lang="ru-RU" sz="4400" b="1" i="1" dirty="0" smtClean="0"/>
              <a:t>певец</a:t>
            </a:r>
          </a:p>
          <a:p>
            <a:pPr algn="just">
              <a:buFont typeface="Arial" pitchFamily="34" charset="0"/>
              <a:buChar char="•"/>
            </a:pPr>
            <a:r>
              <a:rPr lang="ru-RU" sz="4400" b="1" i="1" dirty="0" smtClean="0"/>
              <a:t>певица</a:t>
            </a:r>
          </a:p>
          <a:p>
            <a:pPr algn="just">
              <a:buFont typeface="Arial" pitchFamily="34" charset="0"/>
              <a:buChar char="•"/>
            </a:pPr>
            <a:r>
              <a:rPr lang="ru-RU" sz="4400" b="1" i="1" dirty="0" smtClean="0"/>
              <a:t>медсестра</a:t>
            </a:r>
          </a:p>
          <a:p>
            <a:pPr algn="just">
              <a:buFont typeface="Arial" pitchFamily="34" charset="0"/>
              <a:buChar char="•"/>
            </a:pPr>
            <a:r>
              <a:rPr lang="ru-RU" sz="4400" b="1" i="1" dirty="0" smtClean="0"/>
              <a:t>моряк</a:t>
            </a:r>
            <a:endParaRPr lang="de-DE" sz="4400" b="1" i="1" dirty="0" smtClean="0"/>
          </a:p>
          <a:p>
            <a:pPr algn="just">
              <a:buFont typeface="Arial" pitchFamily="34" charset="0"/>
              <a:buChar char="•"/>
            </a:pPr>
            <a:r>
              <a:rPr lang="ru-RU" sz="4400" b="1" i="1" dirty="0" smtClean="0"/>
              <a:t>фермер</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21429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ea typeface="Times New Roman" pitchFamily="18" charset="0"/>
                <a:cs typeface="Arial" pitchFamily="34" charset="0"/>
              </a:rPr>
              <a:t>Составь </a:t>
            </a:r>
            <a:r>
              <a:rPr kumimoji="0" lang="ru-RU" sz="3200" b="1" i="1" u="none" strike="noStrike" cap="none" normalizeH="0" baseline="0" dirty="0" smtClean="0">
                <a:ln>
                  <a:noFill/>
                </a:ln>
                <a:solidFill>
                  <a:srgbClr val="0000CC"/>
                </a:solidFill>
                <a:effectLst/>
                <a:ea typeface="Times New Roman" pitchFamily="18" charset="0"/>
                <a:cs typeface="Arial" pitchFamily="34" charset="0"/>
              </a:rPr>
              <a:t>диалоги, как в образце.</a:t>
            </a:r>
            <a:endParaRPr kumimoji="0" lang="ru-RU" sz="3200" b="0" i="0" u="none" strike="noStrike" cap="none" normalizeH="0" baseline="0" dirty="0" smtClean="0">
              <a:ln>
                <a:noFill/>
              </a:ln>
              <a:solidFill>
                <a:srgbClr val="0000CC"/>
              </a:solidFill>
              <a:effectLst/>
              <a:cs typeface="Arial" pitchFamily="34" charset="0"/>
            </a:endParaRPr>
          </a:p>
        </p:txBody>
      </p:sp>
      <p:sp>
        <p:nvSpPr>
          <p:cNvPr id="14338" name="Rectangle 2"/>
          <p:cNvSpPr>
            <a:spLocks noChangeArrowheads="1"/>
          </p:cNvSpPr>
          <p:nvPr/>
        </p:nvSpPr>
        <p:spPr bwMode="auto">
          <a:xfrm>
            <a:off x="309522" y="1214422"/>
            <a:ext cx="1150151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180975" algn="l"/>
              </a:tabLst>
            </a:pPr>
            <a:r>
              <a:rPr kumimoji="0" lang="de-DE" sz="4400" b="1" i="1"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Arial" pitchFamily="34" charset="0"/>
              </a:rPr>
              <a:t>Was</a:t>
            </a:r>
            <a:r>
              <a:rPr kumimoji="0" lang="de-DE" sz="4400" b="1" i="1" u="none" strike="noStrike" cap="none" normalizeH="0" baseline="0" dirty="0" smtClean="0">
                <a:ln>
                  <a:noFill/>
                </a:ln>
                <a:solidFill>
                  <a:srgbClr val="C00000"/>
                </a:solidFill>
                <a:effectLst/>
                <a:ea typeface="Times New Roman" pitchFamily="18" charset="0"/>
                <a:cs typeface="Arial" pitchFamily="34" charset="0"/>
              </a:rPr>
              <a:t> ist </a:t>
            </a:r>
            <a:r>
              <a:rPr kumimoji="0" lang="de-DE" sz="4400" b="1" i="1" u="none"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rPr>
              <a:t>diese</a:t>
            </a:r>
            <a:r>
              <a:rPr kumimoji="0" lang="de-DE" sz="4400" b="1" i="1" u="none" strike="noStrike" cap="none" normalizeH="0" baseline="0" dirty="0" smtClean="0">
                <a:ln>
                  <a:noFill/>
                </a:ln>
                <a:solidFill>
                  <a:srgbClr val="C00000"/>
                </a:solidFill>
                <a:effectLst/>
                <a:ea typeface="Times New Roman" pitchFamily="18" charset="0"/>
                <a:cs typeface="Arial" pitchFamily="34" charset="0"/>
              </a:rPr>
              <a:t> Frau von Beruf? </a:t>
            </a:r>
            <a:r>
              <a:rPr kumimoji="0" lang="de-DE" sz="4400" b="1" i="1" u="none" strike="noStrike" cap="none" normalizeH="0" baseline="0" dirty="0" smtClean="0">
                <a:ln>
                  <a:noFill/>
                </a:ln>
                <a:solidFill>
                  <a:srgbClr val="C00000"/>
                </a:solidFill>
                <a:effectLst/>
                <a:ea typeface="Times New Roman" pitchFamily="18" charset="0"/>
                <a:cs typeface="Arial" pitchFamily="34" charset="0"/>
                <a:sym typeface="Symbol" pitchFamily="18" charset="2"/>
              </a:rPr>
              <a:t></a:t>
            </a:r>
            <a:r>
              <a:rPr kumimoji="0" lang="de-DE" sz="4400" b="1" i="1" u="none" strike="noStrike" cap="none" normalizeH="0" baseline="0" dirty="0" smtClean="0">
                <a:ln>
                  <a:noFill/>
                </a:ln>
                <a:solidFill>
                  <a:srgbClr val="C00000"/>
                </a:solidFill>
                <a:effectLst/>
                <a:ea typeface="Times New Roman" pitchFamily="18" charset="0"/>
                <a:cs typeface="Arial" pitchFamily="34" charset="0"/>
              </a:rPr>
              <a:t> </a:t>
            </a:r>
            <a:r>
              <a:rPr kumimoji="0" lang="de-DE" sz="4400" b="1" i="1" u="none" strike="noStrike" cap="none" normalizeH="0" baseline="0" dirty="0" smtClean="0">
                <a:ln>
                  <a:noFill/>
                </a:ln>
                <a:solidFill>
                  <a:srgbClr val="C00000"/>
                </a:solidFill>
                <a:effectLst/>
                <a:ea typeface="Times New Roman" pitchFamily="18" charset="0"/>
                <a:cs typeface="Arial" pitchFamily="34" charset="0"/>
                <a:sym typeface="Symbol" pitchFamily="18" charset="2"/>
              </a:rPr>
              <a:t>Diese Frau ist Bibliothekarin von Beruf. Ihr Beruf gefällt mir.</a:t>
            </a:r>
            <a:endParaRPr kumimoji="0" lang="ru-RU" sz="4400" b="1" i="1" u="none" strike="noStrike" cap="none" normalizeH="0" baseline="0" dirty="0" smtClean="0">
              <a:ln>
                <a:noFill/>
              </a:ln>
              <a:solidFill>
                <a:srgbClr val="C00000"/>
              </a:solidFill>
              <a:effectLst/>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de-DE" sz="4400" b="1" i="1"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Arial" pitchFamily="34" charset="0"/>
                <a:sym typeface="Symbol" pitchFamily="18" charset="2"/>
              </a:rPr>
              <a:t>Was</a:t>
            </a:r>
            <a:r>
              <a:rPr kumimoji="0" lang="de-DE" sz="4400" b="1" i="1" u="none" strike="noStrike" cap="none" normalizeH="0" baseline="0" dirty="0" smtClean="0">
                <a:ln>
                  <a:noFill/>
                </a:ln>
                <a:solidFill>
                  <a:srgbClr val="008000"/>
                </a:solidFill>
                <a:effectLst/>
                <a:ea typeface="Times New Roman" pitchFamily="18" charset="0"/>
                <a:cs typeface="Arial" pitchFamily="34" charset="0"/>
                <a:sym typeface="Symbol" pitchFamily="18" charset="2"/>
              </a:rPr>
              <a:t> ist </a:t>
            </a:r>
            <a:r>
              <a:rPr kumimoji="0" lang="de-DE" sz="4400" b="1" i="1" u="none" strike="noStrike" cap="none" normalizeH="0" baseline="0" dirty="0" smtClean="0">
                <a:ln>
                  <a:noFill/>
                </a:ln>
                <a:solidFill>
                  <a:srgbClr val="008000"/>
                </a:solidFill>
                <a:effectLst>
                  <a:outerShdw blurRad="38100" dist="38100" dir="2700000" algn="tl">
                    <a:srgbClr val="000000">
                      <a:alpha val="43137"/>
                    </a:srgbClr>
                  </a:outerShdw>
                </a:effectLst>
                <a:ea typeface="Times New Roman" pitchFamily="18" charset="0"/>
                <a:cs typeface="Arial" pitchFamily="34" charset="0"/>
                <a:sym typeface="Symbol" pitchFamily="18" charset="2"/>
              </a:rPr>
              <a:t>dieser</a:t>
            </a:r>
            <a:r>
              <a:rPr kumimoji="0" lang="de-DE" sz="4400" b="1" i="1" u="none" strike="noStrike" cap="none" normalizeH="0" baseline="0" dirty="0" smtClean="0">
                <a:ln>
                  <a:noFill/>
                </a:ln>
                <a:solidFill>
                  <a:srgbClr val="008000"/>
                </a:solidFill>
                <a:effectLst/>
                <a:ea typeface="Times New Roman" pitchFamily="18" charset="0"/>
                <a:cs typeface="Arial" pitchFamily="34" charset="0"/>
                <a:sym typeface="Symbol" pitchFamily="18" charset="2"/>
              </a:rPr>
              <a:t> Mann von Beruf? </a:t>
            </a:r>
            <a:r>
              <a:rPr kumimoji="0" lang="de-DE" sz="4400" b="1" i="1" u="none" strike="noStrike" cap="none" normalizeH="0" baseline="0" dirty="0" smtClean="0">
                <a:ln>
                  <a:noFill/>
                </a:ln>
                <a:solidFill>
                  <a:srgbClr val="008000"/>
                </a:solidFill>
                <a:effectLst/>
                <a:ea typeface="Times New Roman" pitchFamily="18" charset="0"/>
                <a:cs typeface="Arial" pitchFamily="34" charset="0"/>
              </a:rPr>
              <a:t> </a:t>
            </a:r>
            <a:r>
              <a:rPr kumimoji="0" lang="de-DE" sz="4400" b="1" i="1" u="none" strike="noStrike" cap="none" normalizeH="0" baseline="0" dirty="0" smtClean="0">
                <a:ln>
                  <a:noFill/>
                </a:ln>
                <a:solidFill>
                  <a:srgbClr val="008000"/>
                </a:solidFill>
                <a:effectLst/>
                <a:ea typeface="Times New Roman" pitchFamily="18" charset="0"/>
                <a:cs typeface="Arial" pitchFamily="34" charset="0"/>
                <a:sym typeface="Symbol" pitchFamily="18" charset="2"/>
              </a:rPr>
              <a:t>Dieser Mann ist Apotheker von Beruf. Sein Beruf gefällt mir nicht.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Verkauferin00.png"/>
          <p:cNvPicPr>
            <a:picLocks noChangeAspect="1"/>
          </p:cNvPicPr>
          <p:nvPr/>
        </p:nvPicPr>
        <p:blipFill>
          <a:blip r:embed="rId3"/>
          <a:stretch>
            <a:fillRect/>
          </a:stretch>
        </p:blipFill>
        <p:spPr>
          <a:xfrm>
            <a:off x="511137" y="785794"/>
            <a:ext cx="2155839" cy="1979852"/>
          </a:xfrm>
          <a:prstGeom prst="rect">
            <a:avLst/>
          </a:prstGeom>
        </p:spPr>
      </p:pic>
      <p:pic>
        <p:nvPicPr>
          <p:cNvPr id="4" name="Рисунок 3" descr="builder000.png"/>
          <p:cNvPicPr>
            <a:picLocks noChangeAspect="1"/>
          </p:cNvPicPr>
          <p:nvPr/>
        </p:nvPicPr>
        <p:blipFill>
          <a:blip r:embed="rId4"/>
          <a:stretch>
            <a:fillRect/>
          </a:stretch>
        </p:blipFill>
        <p:spPr>
          <a:xfrm>
            <a:off x="2881290" y="714355"/>
            <a:ext cx="2272744" cy="2000264"/>
          </a:xfrm>
          <a:prstGeom prst="rect">
            <a:avLst/>
          </a:prstGeom>
        </p:spPr>
      </p:pic>
      <p:pic>
        <p:nvPicPr>
          <p:cNvPr id="5" name="Рисунок 4" descr="secretary01.png"/>
          <p:cNvPicPr>
            <a:picLocks noChangeAspect="1"/>
          </p:cNvPicPr>
          <p:nvPr/>
        </p:nvPicPr>
        <p:blipFill>
          <a:blip r:embed="rId5" cstate="print"/>
          <a:stretch>
            <a:fillRect/>
          </a:stretch>
        </p:blipFill>
        <p:spPr>
          <a:xfrm>
            <a:off x="5238744" y="642918"/>
            <a:ext cx="2143140" cy="2130582"/>
          </a:xfrm>
          <a:prstGeom prst="rect">
            <a:avLst/>
          </a:prstGeom>
        </p:spPr>
      </p:pic>
      <p:pic>
        <p:nvPicPr>
          <p:cNvPr id="6" name="Рисунок 5" descr="moryak1.png"/>
          <p:cNvPicPr>
            <a:picLocks noChangeAspect="1"/>
          </p:cNvPicPr>
          <p:nvPr/>
        </p:nvPicPr>
        <p:blipFill>
          <a:blip r:embed="rId6"/>
          <a:stretch>
            <a:fillRect/>
          </a:stretch>
        </p:blipFill>
        <p:spPr>
          <a:xfrm>
            <a:off x="7596198" y="714355"/>
            <a:ext cx="1575009" cy="2000263"/>
          </a:xfrm>
          <a:prstGeom prst="rect">
            <a:avLst/>
          </a:prstGeom>
        </p:spPr>
      </p:pic>
      <p:pic>
        <p:nvPicPr>
          <p:cNvPr id="7" name="Рисунок 6" descr="koch.png"/>
          <p:cNvPicPr>
            <a:picLocks noChangeAspect="1"/>
          </p:cNvPicPr>
          <p:nvPr/>
        </p:nvPicPr>
        <p:blipFill>
          <a:blip r:embed="rId7"/>
          <a:stretch>
            <a:fillRect/>
          </a:stretch>
        </p:blipFill>
        <p:spPr>
          <a:xfrm>
            <a:off x="238084" y="3786190"/>
            <a:ext cx="2143140" cy="2108941"/>
          </a:xfrm>
          <a:prstGeom prst="rect">
            <a:avLst/>
          </a:prstGeom>
        </p:spPr>
      </p:pic>
      <p:pic>
        <p:nvPicPr>
          <p:cNvPr id="8" name="Рисунок 7" descr="artist.png"/>
          <p:cNvPicPr>
            <a:picLocks noChangeAspect="1"/>
          </p:cNvPicPr>
          <p:nvPr/>
        </p:nvPicPr>
        <p:blipFill>
          <a:blip r:embed="rId8" cstate="print"/>
          <a:stretch>
            <a:fillRect/>
          </a:stretch>
        </p:blipFill>
        <p:spPr>
          <a:xfrm>
            <a:off x="9382148" y="642917"/>
            <a:ext cx="2071702" cy="1945380"/>
          </a:xfrm>
          <a:prstGeom prst="rect">
            <a:avLst/>
          </a:prstGeom>
        </p:spPr>
      </p:pic>
      <p:pic>
        <p:nvPicPr>
          <p:cNvPr id="9" name="Рисунок 8" descr="singer.png"/>
          <p:cNvPicPr>
            <a:picLocks noChangeAspect="1"/>
          </p:cNvPicPr>
          <p:nvPr/>
        </p:nvPicPr>
        <p:blipFill>
          <a:blip r:embed="rId9"/>
          <a:stretch>
            <a:fillRect/>
          </a:stretch>
        </p:blipFill>
        <p:spPr>
          <a:xfrm>
            <a:off x="10382280" y="3643314"/>
            <a:ext cx="1472657" cy="2071702"/>
          </a:xfrm>
          <a:prstGeom prst="rect">
            <a:avLst/>
          </a:prstGeom>
        </p:spPr>
      </p:pic>
      <p:pic>
        <p:nvPicPr>
          <p:cNvPr id="10" name="Рисунок 9" descr="farmer0.png"/>
          <p:cNvPicPr>
            <a:picLocks noChangeAspect="1"/>
          </p:cNvPicPr>
          <p:nvPr/>
        </p:nvPicPr>
        <p:blipFill>
          <a:blip r:embed="rId10" cstate="print"/>
          <a:stretch>
            <a:fillRect/>
          </a:stretch>
        </p:blipFill>
        <p:spPr>
          <a:xfrm>
            <a:off x="8667768" y="3714752"/>
            <a:ext cx="1576444" cy="1928826"/>
          </a:xfrm>
          <a:prstGeom prst="rect">
            <a:avLst/>
          </a:prstGeom>
        </p:spPr>
      </p:pic>
      <p:pic>
        <p:nvPicPr>
          <p:cNvPr id="11" name="Рисунок 10" descr="Driver-or-Passenger.png"/>
          <p:cNvPicPr>
            <a:picLocks noChangeAspect="1"/>
          </p:cNvPicPr>
          <p:nvPr/>
        </p:nvPicPr>
        <p:blipFill>
          <a:blip r:embed="rId11"/>
          <a:stretch>
            <a:fillRect/>
          </a:stretch>
        </p:blipFill>
        <p:spPr>
          <a:xfrm>
            <a:off x="6667504" y="4214818"/>
            <a:ext cx="1832754" cy="1500198"/>
          </a:xfrm>
          <a:prstGeom prst="rect">
            <a:avLst/>
          </a:prstGeom>
        </p:spPr>
      </p:pic>
      <p:pic>
        <p:nvPicPr>
          <p:cNvPr id="12" name="Рисунок 11" descr="singer-silhouette.png"/>
          <p:cNvPicPr>
            <a:picLocks noChangeAspect="1"/>
          </p:cNvPicPr>
          <p:nvPr/>
        </p:nvPicPr>
        <p:blipFill>
          <a:blip r:embed="rId12" cstate="print"/>
          <a:stretch>
            <a:fillRect/>
          </a:stretch>
        </p:blipFill>
        <p:spPr>
          <a:xfrm>
            <a:off x="2309786" y="4143380"/>
            <a:ext cx="2714992" cy="1500198"/>
          </a:xfrm>
          <a:prstGeom prst="rect">
            <a:avLst/>
          </a:prstGeom>
        </p:spPr>
      </p:pic>
      <p:pic>
        <p:nvPicPr>
          <p:cNvPr id="13" name="Рисунок 12" descr="medsestica.png"/>
          <p:cNvPicPr>
            <a:picLocks noChangeAspect="1"/>
          </p:cNvPicPr>
          <p:nvPr/>
        </p:nvPicPr>
        <p:blipFill>
          <a:blip r:embed="rId13" cstate="print"/>
          <a:stretch>
            <a:fillRect/>
          </a:stretch>
        </p:blipFill>
        <p:spPr>
          <a:xfrm>
            <a:off x="5310182" y="3857628"/>
            <a:ext cx="1083113" cy="1885947"/>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121920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ea typeface="Times New Roman" pitchFamily="18" charset="0"/>
                <a:cs typeface="Arial" pitchFamily="34" charset="0"/>
              </a:rPr>
              <a:t>Ответь </a:t>
            </a:r>
            <a:r>
              <a:rPr kumimoji="0" lang="ru-RU" sz="3200" b="1" i="1" u="none" strike="noStrike" cap="none" normalizeH="0" baseline="0" dirty="0" smtClean="0">
                <a:ln>
                  <a:noFill/>
                </a:ln>
                <a:solidFill>
                  <a:srgbClr val="0000CC"/>
                </a:solidFill>
                <a:effectLst/>
                <a:ea typeface="Times New Roman" pitchFamily="18" charset="0"/>
                <a:cs typeface="Arial" pitchFamily="34" charset="0"/>
              </a:rPr>
              <a:t>на вопросы, как в образце:</a:t>
            </a:r>
            <a:endParaRPr kumimoji="0" lang="ru-RU" sz="3200" b="1" i="1" u="none" strike="noStrike" cap="none" normalizeH="0" baseline="0" dirty="0" smtClean="0">
              <a:ln>
                <a:noFill/>
              </a:ln>
              <a:solidFill>
                <a:srgbClr val="0000C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de-DE" sz="3600" b="1" i="1" u="none" strike="noStrike" cap="none" normalizeH="0" baseline="0" dirty="0" smtClean="0">
                <a:ln>
                  <a:noFill/>
                </a:ln>
                <a:solidFill>
                  <a:srgbClr val="C00000"/>
                </a:solidFill>
                <a:effectLst/>
                <a:ea typeface="Times New Roman" pitchFamily="18" charset="0"/>
                <a:cs typeface="Arial" pitchFamily="34" charset="0"/>
              </a:rPr>
              <a:t>Als (</a:t>
            </a:r>
            <a:r>
              <a:rPr kumimoji="0" lang="ru-RU" sz="3600" b="1" i="1" u="none" strike="noStrike" cap="none" normalizeH="0" baseline="0" dirty="0" smtClean="0">
                <a:ln>
                  <a:noFill/>
                </a:ln>
                <a:solidFill>
                  <a:srgbClr val="C00000"/>
                </a:solidFill>
                <a:effectLst/>
                <a:ea typeface="Times New Roman" pitchFamily="18" charset="0"/>
                <a:cs typeface="Arial" pitchFamily="34" charset="0"/>
              </a:rPr>
              <a:t>в</a:t>
            </a:r>
            <a:r>
              <a:rPr kumimoji="0" lang="de-DE" sz="3600" b="1" i="1" u="none" strike="noStrike" cap="none" normalizeH="0" baseline="0" dirty="0" smtClean="0">
                <a:ln>
                  <a:noFill/>
                </a:ln>
                <a:solidFill>
                  <a:srgbClr val="C00000"/>
                </a:solidFill>
                <a:effectLst/>
                <a:ea typeface="Times New Roman" pitchFamily="18" charset="0"/>
                <a:cs typeface="Arial" pitchFamily="34" charset="0"/>
              </a:rPr>
              <a:t> </a:t>
            </a:r>
            <a:r>
              <a:rPr kumimoji="0" lang="ru-RU" sz="3600" b="1" i="1" u="none" strike="noStrike" cap="none" normalizeH="0" baseline="0" dirty="0" smtClean="0">
                <a:ln>
                  <a:noFill/>
                </a:ln>
                <a:solidFill>
                  <a:srgbClr val="C00000"/>
                </a:solidFill>
                <a:effectLst/>
                <a:ea typeface="Times New Roman" pitchFamily="18" charset="0"/>
                <a:cs typeface="Arial" pitchFamily="34" charset="0"/>
              </a:rPr>
              <a:t>качестве</a:t>
            </a:r>
            <a:r>
              <a:rPr kumimoji="0" lang="de-DE" sz="3600" b="1" i="1" u="none" strike="noStrike" cap="none" normalizeH="0" baseline="0" dirty="0" smtClean="0">
                <a:ln>
                  <a:noFill/>
                </a:ln>
                <a:solidFill>
                  <a:srgbClr val="C00000"/>
                </a:solidFill>
                <a:effectLst/>
                <a:ea typeface="Times New Roman" pitchFamily="18" charset="0"/>
                <a:cs typeface="Arial" pitchFamily="34" charset="0"/>
              </a:rPr>
              <a:t>) wer arbeitet Igors Vater? Als Lehrer? </a:t>
            </a:r>
            <a:r>
              <a:rPr kumimoji="0" lang="de-DE" sz="3600" b="1" i="1" u="none" strike="noStrike" cap="none" normalizeH="0" baseline="0" dirty="0" smtClean="0">
                <a:ln>
                  <a:noFill/>
                </a:ln>
                <a:solidFill>
                  <a:srgbClr val="C00000"/>
                </a:solidFill>
                <a:effectLst/>
                <a:ea typeface="Times New Roman" pitchFamily="18" charset="0"/>
                <a:cs typeface="Arial" pitchFamily="34" charset="0"/>
                <a:sym typeface="Symbol" pitchFamily="18" charset="2"/>
              </a:rPr>
              <a:t></a:t>
            </a:r>
            <a:r>
              <a:rPr kumimoji="0" lang="de-DE" sz="3600" b="1" i="1" u="none" strike="noStrike" cap="none" normalizeH="0" baseline="0" dirty="0" smtClean="0">
                <a:ln>
                  <a:noFill/>
                </a:ln>
                <a:solidFill>
                  <a:srgbClr val="C00000"/>
                </a:solidFill>
                <a:effectLst/>
                <a:ea typeface="Times New Roman" pitchFamily="18" charset="0"/>
                <a:cs typeface="Arial" pitchFamily="34" charset="0"/>
              </a:rPr>
              <a:t> </a:t>
            </a:r>
            <a:r>
              <a:rPr kumimoji="0" lang="de-DE" sz="3600" b="1" i="1" u="none" strike="noStrike" cap="none" normalizeH="0" baseline="0" dirty="0" smtClean="0">
                <a:ln>
                  <a:noFill/>
                </a:ln>
                <a:solidFill>
                  <a:srgbClr val="C00000"/>
                </a:solidFill>
                <a:effectLst/>
                <a:ea typeface="Times New Roman" pitchFamily="18" charset="0"/>
                <a:cs typeface="Arial" pitchFamily="34" charset="0"/>
                <a:sym typeface="Symbol" pitchFamily="18" charset="2"/>
              </a:rPr>
              <a:t>Ja, er arbeitet als Lehrer.</a:t>
            </a:r>
          </a:p>
        </p:txBody>
      </p:sp>
      <p:sp>
        <p:nvSpPr>
          <p:cNvPr id="10242" name="Rectangle 2"/>
          <p:cNvSpPr>
            <a:spLocks noChangeArrowheads="1"/>
          </p:cNvSpPr>
          <p:nvPr/>
        </p:nvSpPr>
        <p:spPr bwMode="auto">
          <a:xfrm>
            <a:off x="0" y="1928802"/>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3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1)Als wer arbeitet </a:t>
            </a:r>
            <a:r>
              <a:rPr kumimoji="0" lang="de-DE" sz="36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Oljas</a:t>
            </a:r>
            <a:r>
              <a:rPr kumimoji="0" lang="de-DE" sz="3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Bruder? Als Arzt? 2)Als wer arbeitet Tanjas Mutter? Als Verkäuferin? 3)Als wer arbeitet </a:t>
            </a:r>
            <a:r>
              <a:rPr kumimoji="0" lang="de-DE" sz="36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Koljas</a:t>
            </a:r>
            <a:r>
              <a:rPr kumimoji="0" lang="de-DE" sz="3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Oma? Als Bibliothekarin? 4)Als wer arbeitet Pawels Vater? Als Fahrer? 5)Als wer arbeitet </a:t>
            </a:r>
            <a:r>
              <a:rPr kumimoji="0" lang="de-DE" sz="36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Juljas</a:t>
            </a:r>
            <a:r>
              <a:rPr kumimoji="0" lang="de-DE" sz="3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Schwester? Als Agronom? 6)Als wer arbeitet </a:t>
            </a:r>
            <a:r>
              <a:rPr kumimoji="0" lang="de-DE" sz="36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Dimas</a:t>
            </a:r>
            <a:r>
              <a:rPr kumimoji="0" lang="de-DE" sz="3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Vater? Als Bauarbeiter? 7)Als wer arbeitet Marinas Tante? Als Melkerin</a:t>
            </a:r>
            <a:r>
              <a:rPr kumimoji="0" lang="ru-RU" sz="3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(доярка)</a:t>
            </a:r>
            <a:r>
              <a:rPr kumimoji="0" lang="de-DE" sz="3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8)Als wer arbeitet Anjas Großmutter? Als Lehrerin?</a:t>
            </a:r>
            <a:endParaRPr kumimoji="0" lang="de-DE" sz="36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881438" y="2786063"/>
            <a:ext cx="6786562" cy="3786187"/>
          </a:xfrm>
          <a:prstGeom prst="rect">
            <a:avLst/>
          </a:prstGeom>
          <a:noFill/>
          <a:ln w="9525">
            <a:noFill/>
            <a:miter lim="800000"/>
            <a:headEnd/>
            <a:tailEnd/>
          </a:ln>
        </p:spPr>
        <p:txBody>
          <a:bodyPr>
            <a:spAutoFit/>
          </a:bodyPr>
          <a:lstStyle/>
          <a:p>
            <a:pPr algn="ctr" eaLnBrk="1" hangingPunct="1">
              <a:defRPr/>
            </a:pPr>
            <a:r>
              <a:rPr lang="ru-RU" sz="4800" b="1" i="1" dirty="0">
                <a:solidFill>
                  <a:srgbClr val="9900FF"/>
                </a:solidFill>
                <a:effectLst>
                  <a:outerShdw blurRad="38100" dist="38100" dir="2700000" algn="tl">
                    <a:srgbClr val="000000">
                      <a:alpha val="43137"/>
                    </a:srgbClr>
                  </a:outerShdw>
                </a:effectLst>
                <a:cs typeface="Arial" pitchFamily="34" charset="0"/>
              </a:rPr>
              <a:t>Составил</a:t>
            </a:r>
          </a:p>
          <a:p>
            <a:pPr algn="ctr" eaLnBrk="1" hangingPunct="1">
              <a:defRPr/>
            </a:pPr>
            <a:r>
              <a:rPr lang="ru-RU" sz="4800" b="1" i="1" dirty="0" err="1">
                <a:solidFill>
                  <a:srgbClr val="9900FF"/>
                </a:solidFill>
                <a:effectLst>
                  <a:outerShdw blurRad="38100" dist="38100" dir="2700000" algn="tl">
                    <a:srgbClr val="000000">
                      <a:alpha val="43137"/>
                    </a:srgbClr>
                  </a:outerShdw>
                </a:effectLst>
                <a:cs typeface="Arial" pitchFamily="34" charset="0"/>
              </a:rPr>
              <a:t>Хмеленок</a:t>
            </a:r>
            <a:endParaRPr lang="ru-RU" sz="4800" b="1" i="1" dirty="0">
              <a:solidFill>
                <a:srgbClr val="9900FF"/>
              </a:solidFill>
              <a:effectLst>
                <a:outerShdw blurRad="38100" dist="38100" dir="2700000" algn="tl">
                  <a:srgbClr val="000000">
                    <a:alpha val="43137"/>
                  </a:srgbClr>
                </a:outerShdw>
              </a:effectLst>
              <a:cs typeface="Arial" pitchFamily="34" charset="0"/>
            </a:endParaRPr>
          </a:p>
          <a:p>
            <a:pPr algn="ctr" eaLnBrk="1" hangingPunct="1">
              <a:defRPr/>
            </a:pPr>
            <a:r>
              <a:rPr lang="ru-RU" sz="4800" b="1" i="1" dirty="0">
                <a:solidFill>
                  <a:srgbClr val="9900FF"/>
                </a:solidFill>
                <a:effectLst>
                  <a:outerShdw blurRad="38100" dist="38100" dir="2700000" algn="tl">
                    <a:srgbClr val="000000">
                      <a:alpha val="43137"/>
                    </a:srgbClr>
                  </a:outerShdw>
                </a:effectLst>
                <a:cs typeface="Arial" pitchFamily="34" charset="0"/>
              </a:rPr>
              <a:t>Николай Павлович</a:t>
            </a:r>
            <a:endParaRPr lang="en-US" sz="4800" b="1" i="1" dirty="0">
              <a:solidFill>
                <a:srgbClr val="9900FF"/>
              </a:solidFill>
              <a:effectLst>
                <a:outerShdw blurRad="38100" dist="38100" dir="2700000" algn="tl">
                  <a:srgbClr val="000000">
                    <a:alpha val="43137"/>
                  </a:srgbClr>
                </a:outerShdw>
              </a:effectLst>
              <a:cs typeface="Arial" pitchFamily="34" charset="0"/>
            </a:endParaRPr>
          </a:p>
          <a:p>
            <a:pPr algn="ctr" eaLnBrk="1" hangingPunct="1">
              <a:defRPr/>
            </a:pPr>
            <a:r>
              <a:rPr lang="ru-RU" sz="3200" b="1" i="1" dirty="0" err="1">
                <a:solidFill>
                  <a:srgbClr val="FF0000"/>
                </a:solidFill>
                <a:cs typeface="Arial" pitchFamily="34" charset="0"/>
              </a:rPr>
              <a:t>Городнянский</a:t>
            </a:r>
            <a:r>
              <a:rPr lang="ru-RU" sz="3200" b="1" i="1" dirty="0">
                <a:solidFill>
                  <a:srgbClr val="FF0000"/>
                </a:solidFill>
                <a:cs typeface="Arial" pitchFamily="34" charset="0"/>
              </a:rPr>
              <a:t> Центр детского и юношеского творчества</a:t>
            </a:r>
            <a:endParaRPr lang="en-US" sz="3200" b="1" i="1" dirty="0">
              <a:solidFill>
                <a:srgbClr val="FF0000"/>
              </a:solidFill>
              <a:cs typeface="Arial" pitchFamily="34" charset="0"/>
            </a:endParaRPr>
          </a:p>
          <a:p>
            <a:pPr algn="ctr" eaLnBrk="1" hangingPunct="1">
              <a:defRPr/>
            </a:pPr>
            <a:r>
              <a:rPr lang="ru-RU" sz="3200" b="1" i="1" dirty="0">
                <a:solidFill>
                  <a:srgbClr val="FF0000"/>
                </a:solidFill>
                <a:cs typeface="Arial" pitchFamily="34" charset="0"/>
              </a:rPr>
              <a:t>(Черниговская область)</a:t>
            </a:r>
            <a:endParaRPr lang="en-US" sz="3200" b="1" i="1" dirty="0">
              <a:solidFill>
                <a:srgbClr val="FF0000"/>
              </a:solidFill>
              <a:cs typeface="Arial" pitchFamily="34" charset="0"/>
            </a:endParaRPr>
          </a:p>
        </p:txBody>
      </p:sp>
      <p:pic>
        <p:nvPicPr>
          <p:cNvPr id="3075" name="Рисунок 9" descr="Мюнхгаузен на ядре.jpg"/>
          <p:cNvPicPr>
            <a:picLocks noChangeAspect="1"/>
          </p:cNvPicPr>
          <p:nvPr/>
        </p:nvPicPr>
        <p:blipFill>
          <a:blip r:embed="rId5"/>
          <a:srcRect/>
          <a:stretch>
            <a:fillRect/>
          </a:stretch>
        </p:blipFill>
        <p:spPr bwMode="auto">
          <a:xfrm>
            <a:off x="1524000" y="214313"/>
            <a:ext cx="4143375" cy="3332162"/>
          </a:xfrm>
          <a:prstGeom prst="rect">
            <a:avLst/>
          </a:prstGeom>
          <a:noFill/>
          <a:ln w="9525">
            <a:noFill/>
            <a:miter lim="800000"/>
            <a:headEnd/>
            <a:tailEnd/>
          </a:ln>
        </p:spPr>
      </p:pic>
      <p:pic>
        <p:nvPicPr>
          <p:cNvPr id="7" name="Dasbin-ich.wav">
            <a:hlinkClick r:id="" action="ppaction://media"/>
          </p:cNvPr>
          <p:cNvPicPr>
            <a:picLocks noRot="1" noChangeAspect="1"/>
          </p:cNvPicPr>
          <p:nvPr>
            <a:audioFile r:link="rId1"/>
          </p:nvPr>
        </p:nvPicPr>
        <p:blipFill>
          <a:blip r:embed="rId6"/>
          <a:stretch>
            <a:fillRect/>
          </a:stretch>
        </p:blipFill>
        <p:spPr>
          <a:xfrm>
            <a:off x="12192000" y="714356"/>
            <a:ext cx="304800" cy="304800"/>
          </a:xfrm>
          <a:prstGeom prst="rect">
            <a:avLst/>
          </a:prstGeom>
        </p:spPr>
      </p:pic>
      <p:pic>
        <p:nvPicPr>
          <p:cNvPr id="9" name="Itak-my-nachinaem.wav">
            <a:hlinkClick r:id="" action="ppaction://media"/>
          </p:cNvPr>
          <p:cNvPicPr>
            <a:picLocks noRot="1" noChangeAspect="1"/>
          </p:cNvPicPr>
          <p:nvPr>
            <a:audioFile r:link="rId2"/>
          </p:nvPr>
        </p:nvPicPr>
        <p:blipFill>
          <a:blip r:embed="rId7"/>
          <a:stretch>
            <a:fillRect/>
          </a:stretch>
        </p:blipFill>
        <p:spPr>
          <a:xfrm>
            <a:off x="12192000" y="164305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17" fill="hold"/>
                                        <p:tgtEl>
                                          <p:spTgt spid="7"/>
                                        </p:tgtEl>
                                      </p:cBhvr>
                                    </p:cmd>
                                  </p:childTnLst>
                                </p:cTn>
                              </p:par>
                            </p:childTnLst>
                          </p:cTn>
                        </p:par>
                        <p:par>
                          <p:cTn id="7" fill="hold">
                            <p:stCondLst>
                              <p:cond delay="3417"/>
                            </p:stCondLst>
                            <p:childTnLst>
                              <p:par>
                                <p:cTn id="8" presetID="1" presetClass="mediacall" presetSubtype="0" fill="hold" nodeType="afterEffect">
                                  <p:stCondLst>
                                    <p:cond delay="0"/>
                                  </p:stCondLst>
                                  <p:childTnLst>
                                    <p:cmd type="call" cmd="playFrom(0.0)">
                                      <p:cBhvr>
                                        <p:cTn id="9" dur="397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3200" b="1" i="1" u="none" strike="noStrike" cap="none" normalizeH="0" baseline="0" dirty="0" err="1" smtClean="0">
                <a:ln>
                  <a:noFill/>
                </a:ln>
                <a:solidFill>
                  <a:srgbClr val="0000CC"/>
                </a:solidFill>
                <a:effectLst/>
                <a:ea typeface="Times New Roman" pitchFamily="18" charset="0"/>
                <a:cs typeface="Arial" pitchFamily="34" charset="0"/>
              </a:rPr>
              <a:t>Прочитай</a:t>
            </a:r>
            <a:r>
              <a:rPr kumimoji="0" lang="de-DE" sz="3200" b="1" i="1" u="none" strike="noStrike" cap="none" normalizeH="0" baseline="0" dirty="0" smtClean="0">
                <a:ln>
                  <a:noFill/>
                </a:ln>
                <a:solidFill>
                  <a:srgbClr val="0000CC"/>
                </a:solidFill>
                <a:effectLst/>
                <a:ea typeface="Times New Roman" pitchFamily="18" charset="0"/>
                <a:cs typeface="Arial" pitchFamily="34" charset="0"/>
              </a:rPr>
              <a:t> </a:t>
            </a:r>
            <a:r>
              <a:rPr kumimoji="0" lang="de-DE" sz="3200" b="1" i="1" u="none" strike="noStrike" cap="none" normalizeH="0" baseline="0" dirty="0" smtClean="0">
                <a:ln>
                  <a:noFill/>
                </a:ln>
                <a:solidFill>
                  <a:srgbClr val="0000CC"/>
                </a:solidFill>
                <a:effectLst/>
                <a:ea typeface="Times New Roman" pitchFamily="18" charset="0"/>
                <a:cs typeface="Arial" pitchFamily="34" charset="0"/>
              </a:rPr>
              <a:t>и </a:t>
            </a:r>
            <a:r>
              <a:rPr kumimoji="0" lang="de-DE" sz="3200" b="1" i="1" u="none" strike="noStrike" cap="none" normalizeH="0" baseline="0" dirty="0" err="1" smtClean="0">
                <a:ln>
                  <a:noFill/>
                </a:ln>
                <a:solidFill>
                  <a:srgbClr val="0000CC"/>
                </a:solidFill>
                <a:effectLst/>
                <a:ea typeface="Times New Roman" pitchFamily="18" charset="0"/>
                <a:cs typeface="Arial" pitchFamily="34" charset="0"/>
              </a:rPr>
              <a:t>переведи</a:t>
            </a:r>
            <a:r>
              <a:rPr kumimoji="0" lang="de-DE" sz="3200" b="1" i="1" u="none" strike="noStrike" cap="none" normalizeH="0" baseline="0" dirty="0" smtClean="0">
                <a:ln>
                  <a:noFill/>
                </a:ln>
                <a:solidFill>
                  <a:srgbClr val="0000CC"/>
                </a:solidFill>
                <a:effectLst/>
                <a:ea typeface="Times New Roman" pitchFamily="18" charset="0"/>
                <a:cs typeface="Arial" pitchFamily="34" charset="0"/>
              </a:rPr>
              <a:t>.</a:t>
            </a:r>
            <a:endParaRPr kumimoji="0" lang="ru-RU" sz="3200" b="0" i="0" u="none" strike="noStrike" cap="none" normalizeH="0" baseline="0" dirty="0" smtClean="0">
              <a:ln>
                <a:noFill/>
              </a:ln>
              <a:solidFill>
                <a:srgbClr val="0000CC"/>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de-DE" sz="32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Vier Familien</a:t>
            </a:r>
            <a:endParaRPr kumimoji="0" lang="ru-RU" sz="32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(Nach: Pingpong 1. Dein Deutschbuch. Max Hubert Verlag 1999)</a:t>
            </a:r>
            <a:endParaRPr kumimoji="0" lang="de-DE"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1857364"/>
            <a:ext cx="1219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Ich heiße Siegrid, Siegrid </a:t>
            </a:r>
            <a:r>
              <a:rPr kumimoji="0" lang="de-DE" sz="4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Wöhrmann</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Ich bin fünfzehn. Ich wohne in Aachen. Mein Vater arbeitet in Stuttgart. Er kommt nur am Samstag und Sonntag nach Hause. Mami und ich sind die ganze Woche allein. Nein, nicht ganz allein, denn (</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потому</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что</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wir haben noch eine Katze. Sie heißt </a:t>
            </a:r>
            <a:r>
              <a:rPr kumimoji="0" lang="de-DE" sz="4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Musch</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und ist sehr komisch.</a:t>
            </a:r>
            <a:endParaRPr kumimoji="0" lang="de-DE" sz="40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285728"/>
            <a:ext cx="12192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 Ich heiße Marco </a:t>
            </a:r>
            <a:r>
              <a:rPr kumimoji="0" lang="de-DE" sz="4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Satori</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Ich komme aus Italien. Aber meine Familie wohnt schon zwölf Jahre in Deutschland, in Düsseldorf. Mein Vater arbeitet hier, meine Mutter auch. Ich bin 14 Jahre alt. Meine Schwester Stella und mein Bruder </a:t>
            </a:r>
            <a:r>
              <a:rPr kumimoji="0" lang="de-DE" sz="4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Cladio</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sind auch hier. Mein Bruder Alfonso — er ist schon 19 — ist wieder in </a:t>
            </a:r>
            <a:r>
              <a:rPr kumimoji="0" lang="de-DE" sz="4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Pelermo</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Er arbeitet dort. Ich spreche gut Deutsch, aber auch gut Italienisch, denn mein Vater spricht zu Hause nur Italienisch.</a:t>
            </a:r>
            <a:endParaRPr kumimoji="0" lang="de-DE" sz="40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09522" y="357166"/>
            <a:ext cx="1150151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 Ich bin Monika Spann. Ich wohne in Köln. Mein Vater arbeitet bei (</a:t>
            </a:r>
            <a:r>
              <a:rPr kumimoji="0" lang="ru-RU"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a:t>
            </a: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Ford, meine Mutter auch. Ich bin oft allein zu Hause. Aber das macht nichts. Ich mache Hausaufgaben. Dann lese ich oder male etwas (</a:t>
            </a:r>
            <a:r>
              <a:rPr kumimoji="0" lang="ru-RU"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что</a:t>
            </a: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44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нибудь</a:t>
            </a: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Manchmal (</a:t>
            </a:r>
            <a:r>
              <a:rPr kumimoji="0" lang="ru-RU"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иногда</a:t>
            </a: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gehe ich zu Claudia. Sie ist meine Freundin. Sie ist dreizehn, so wie ich.</a:t>
            </a:r>
            <a:endParaRPr kumimoji="0" lang="de-DE" sz="44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80960" y="285728"/>
            <a:ext cx="1150151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Ich heiße Stefan Huber und bin 11 Jahre alt. Ich wohne in München. Mein Vater arbeitet bei der Post. Meine Mutter ist Hausfrau. Meine Schwester Cornelia ist bald 16 Jahre alt. Das Wochenende </a:t>
            </a:r>
            <a:r>
              <a:rPr kumimoji="0" lang="ru-RU"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(выходные, уикенд) </a:t>
            </a: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verbringe ich oft bei Oma. Sie wohnt in Eching. Das ist ein Dorf, 20 Kilometer von München. Ich bin gern dort.</a:t>
            </a:r>
            <a:endParaRPr kumimoji="0" lang="de-DE" sz="44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ea typeface="Times New Roman" pitchFamily="18" charset="0"/>
                <a:cs typeface="Arial" pitchFamily="34" charset="0"/>
              </a:rPr>
              <a:t>Прочитай </a:t>
            </a:r>
            <a:r>
              <a:rPr kumimoji="0" lang="ru-RU" sz="3200" b="1" i="1" u="none" strike="noStrike" cap="none" normalizeH="0" baseline="0" dirty="0" smtClean="0">
                <a:ln>
                  <a:noFill/>
                </a:ln>
                <a:solidFill>
                  <a:srgbClr val="0000CC"/>
                </a:solidFill>
                <a:effectLst/>
                <a:ea typeface="Times New Roman" pitchFamily="18" charset="0"/>
                <a:cs typeface="Arial" pitchFamily="34" charset="0"/>
              </a:rPr>
              <a:t>и переведи.</a:t>
            </a:r>
            <a:endParaRPr kumimoji="0" lang="ru-RU" sz="3200" b="0" i="0" u="none" strike="noStrike" cap="none" normalizeH="0" baseline="0" dirty="0" smtClean="0">
              <a:ln>
                <a:noFill/>
              </a:ln>
              <a:solidFill>
                <a:srgbClr val="0000CC"/>
              </a:solidFill>
              <a:effectLst/>
              <a:cs typeface="Arial" pitchFamily="34" charset="0"/>
            </a:endParaRPr>
          </a:p>
        </p:txBody>
      </p:sp>
      <p:sp>
        <p:nvSpPr>
          <p:cNvPr id="78850" name="Rectangle 2"/>
          <p:cNvSpPr>
            <a:spLocks noChangeArrowheads="1"/>
          </p:cNvSpPr>
          <p:nvPr/>
        </p:nvSpPr>
        <p:spPr bwMode="auto">
          <a:xfrm>
            <a:off x="309522" y="571480"/>
            <a:ext cx="1157295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de-DE" sz="32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Unsere Familie</a:t>
            </a:r>
            <a:endParaRPr kumimoji="0" lang="ru-RU" sz="3200" b="1" i="1"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Ich habe keine Probleme mit meinen Eltern. Wir streiten uns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ссоримся</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sehr selten (</a:t>
            </a: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редко</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Mein Vater ist ein Vorbild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пример</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für mich. Er kann alles selbst machen: Geräte reparieren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ремонтировать</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приборы</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Knöpfe annähen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пришивать</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пуговицы</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und sogar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даже</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kochen. Meine Mutti ist Krankenschwester im Krankenhaus, wo auch mein Vater arbeitet. Wir verstehen uns </a:t>
            </a: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(понимаем друг друга)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gut. Manchmal ist sie sehr nervös, denn sie hat immer Angst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боится</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wenn ich nicht rechtzeitig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вовремя</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nach Hause komme.</a:t>
            </a:r>
            <a:endParaRPr kumimoji="0" lang="de-DE" sz="32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238084" y="0"/>
            <a:ext cx="11501518"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Unsere Großeltern wohnen bei uns. Darum bin ich nie allein zu Hause. Meine Oma war früher </a:t>
            </a: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(раньше)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Deutschlehrerin. Sie hat vielseitige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разносторонние</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Interessen: Sie strickt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вяжет</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liest viel und fotografiert gern. Ihre Fantasie hat keine Grenzen (</a:t>
            </a:r>
            <a:r>
              <a:rPr kumimoji="0" lang="uk-UA"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 </a:t>
            </a:r>
            <a:r>
              <a:rPr kumimoji="0" lang="uk-UA" sz="32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имеет</a:t>
            </a:r>
            <a:r>
              <a:rPr kumimoji="0" lang="uk-UA"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32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границ</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Die ganze Familie liebt die Oma.</a:t>
            </a:r>
            <a:endParaRPr kumimoji="0" lang="ru-RU"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Mein großer Bruder studiert an der Universität. Außerdem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кроме</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того</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spielt er Gitarre und ist ein guter Sportler. Leider hat er wenig Zeit, um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чтобы</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oft mit mir zu sprechen. Er erzählt mir nicht so viel von seinem Leben, wahrscheinlich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вероятно</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hält </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считает</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 </a:t>
            </a:r>
            <a:r>
              <a:rPr kumimoji="0" lang="de-DE" sz="3200" b="1" i="1" u="none" strike="noStrike" cap="none" normalizeH="0" baseline="0" dirty="0" err="1" smtClean="0">
                <a:ln>
                  <a:noFill/>
                </a:ln>
                <a:solidFill>
                  <a:schemeClr val="tx1"/>
                </a:solidFill>
                <a:effectLst/>
                <a:latin typeface="Times New Roman CYR" charset="-52"/>
                <a:ea typeface="Times New Roman" pitchFamily="18" charset="0"/>
                <a:cs typeface="Times New Roman" pitchFamily="18" charset="0"/>
              </a:rPr>
              <a:t>меня</a:t>
            </a:r>
            <a:r>
              <a:rPr kumimoji="0" lang="de-DE" sz="3200" b="1" i="1"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a:t>
            </a:r>
            <a:r>
              <a:rPr kumimoji="0" lang="de-DE"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er mich für ein kleines Mädchen. Er sitzt immer vor seinem Computer.</a:t>
            </a:r>
            <a:endParaRPr kumimoji="0" lang="de-DE" sz="32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ea typeface="Times New Roman" pitchFamily="18" charset="0"/>
                <a:cs typeface="Arial" pitchFamily="34" charset="0"/>
              </a:rPr>
              <a:t>Запомни </a:t>
            </a:r>
            <a:r>
              <a:rPr kumimoji="0" lang="ru-RU" sz="3200" b="1" i="1" u="none" strike="noStrike" cap="none" normalizeH="0" baseline="0" dirty="0" smtClean="0">
                <a:ln>
                  <a:noFill/>
                </a:ln>
                <a:solidFill>
                  <a:srgbClr val="0000CC"/>
                </a:solidFill>
                <a:effectLst/>
                <a:ea typeface="Times New Roman" pitchFamily="18" charset="0"/>
                <a:cs typeface="Arial" pitchFamily="34" charset="0"/>
              </a:rPr>
              <a:t>слова:</a:t>
            </a:r>
            <a:r>
              <a:rPr kumimoji="0" lang="ru-RU" sz="3200" b="0" i="0" u="none" strike="noStrike" cap="none" normalizeH="0" baseline="0" dirty="0" smtClean="0">
                <a:ln>
                  <a:noFill/>
                </a:ln>
                <a:solidFill>
                  <a:srgbClr val="0000CC"/>
                </a:solidFill>
                <a:effectLst/>
                <a:ea typeface="Times New Roman" pitchFamily="18" charset="0"/>
                <a:cs typeface="Arial" pitchFamily="34" charset="0"/>
              </a:rPr>
              <a:t> </a:t>
            </a:r>
            <a:endParaRPr kumimoji="0" lang="ru-RU" sz="3200" b="0" i="0" u="none" strike="noStrike" cap="none" normalizeH="0" baseline="0" dirty="0" smtClean="0">
              <a:ln>
                <a:noFill/>
              </a:ln>
              <a:solidFill>
                <a:srgbClr val="0000CC"/>
              </a:solidFill>
              <a:effectLst/>
              <a:cs typeface="Arial" pitchFamily="34" charset="0"/>
            </a:endParaRPr>
          </a:p>
        </p:txBody>
      </p:sp>
      <p:sp>
        <p:nvSpPr>
          <p:cNvPr id="3" name="Прямоугольник 2"/>
          <p:cNvSpPr/>
          <p:nvPr/>
        </p:nvSpPr>
        <p:spPr>
          <a:xfrm>
            <a:off x="238084" y="1000108"/>
            <a:ext cx="11644394" cy="5016758"/>
          </a:xfrm>
          <a:prstGeom prst="rect">
            <a:avLst/>
          </a:prstGeom>
        </p:spPr>
        <p:txBody>
          <a:bodyPr wrap="square">
            <a:spAutoFit/>
          </a:bodyPr>
          <a:lstStyle/>
          <a:p>
            <a:pPr algn="just">
              <a:buFont typeface="Arial" pitchFamily="34" charset="0"/>
              <a:buChar char="•"/>
            </a:pPr>
            <a:r>
              <a:rPr lang="de-DE" sz="4000" b="1" i="1" dirty="0" smtClean="0">
                <a:effectLst>
                  <a:outerShdw blurRad="38100" dist="38100" dir="2700000" algn="tl">
                    <a:srgbClr val="000000">
                      <a:alpha val="43137"/>
                    </a:srgbClr>
                  </a:outerShdw>
                </a:effectLst>
              </a:rPr>
              <a:t>Was</a:t>
            </a:r>
            <a:r>
              <a:rPr lang="de-DE" sz="4000" b="1" i="1" dirty="0" smtClean="0"/>
              <a:t> ist dein Vater </a:t>
            </a:r>
            <a:r>
              <a:rPr lang="de-DE" sz="4000" b="1" i="1" u="sng" dirty="0" smtClean="0"/>
              <a:t>von Beruf</a:t>
            </a:r>
            <a:r>
              <a:rPr lang="ru-RU" sz="4000" b="1" i="1" dirty="0" smtClean="0"/>
              <a:t>? — кто твой отец по профессии</a:t>
            </a:r>
          </a:p>
          <a:p>
            <a:pPr algn="just">
              <a:buFont typeface="Arial" pitchFamily="34" charset="0"/>
              <a:buChar char="•"/>
            </a:pPr>
            <a:r>
              <a:rPr lang="de-DE" sz="4000" b="1" i="1" dirty="0" smtClean="0"/>
              <a:t>Er ist Lehrer von Beruf</a:t>
            </a:r>
            <a:r>
              <a:rPr lang="ru-RU" sz="4000" b="1" i="1" dirty="0" smtClean="0"/>
              <a:t> — он учитель по профессии</a:t>
            </a:r>
          </a:p>
          <a:p>
            <a:pPr algn="just">
              <a:buFont typeface="Arial" pitchFamily="34" charset="0"/>
              <a:buChar char="•"/>
            </a:pPr>
            <a:r>
              <a:rPr lang="ru-RU" sz="4000" b="1" i="1" dirty="0" smtClean="0"/>
              <a:t>(</a:t>
            </a:r>
            <a:r>
              <a:rPr lang="de-DE" sz="4000" b="1" i="1" dirty="0" smtClean="0"/>
              <a:t>der</a:t>
            </a:r>
            <a:r>
              <a:rPr lang="ru-RU" sz="4000" b="1" i="1" dirty="0" smtClean="0"/>
              <a:t>) </a:t>
            </a:r>
            <a:r>
              <a:rPr lang="de-DE" sz="4000" b="1" i="1" dirty="0" smtClean="0"/>
              <a:t>Arzt</a:t>
            </a:r>
            <a:r>
              <a:rPr lang="ru-RU" sz="4000" b="1" i="1" dirty="0" smtClean="0"/>
              <a:t> — врач</a:t>
            </a:r>
          </a:p>
          <a:p>
            <a:pPr algn="just">
              <a:buFont typeface="Arial" pitchFamily="34" charset="0"/>
              <a:buChar char="•"/>
            </a:pPr>
            <a:r>
              <a:rPr lang="de-DE" sz="4000" b="1" i="1" dirty="0" smtClean="0"/>
              <a:t>der Bauarbeiter </a:t>
            </a:r>
            <a:r>
              <a:rPr lang="ru-RU" sz="4000" b="1" i="1" dirty="0" smtClean="0"/>
              <a:t>— строитель</a:t>
            </a:r>
          </a:p>
          <a:p>
            <a:pPr algn="just">
              <a:buFont typeface="Arial" pitchFamily="34" charset="0"/>
              <a:buChar char="•"/>
            </a:pPr>
            <a:r>
              <a:rPr lang="de-DE" sz="4000" b="1" i="1" dirty="0" smtClean="0"/>
              <a:t>der </a:t>
            </a:r>
            <a:r>
              <a:rPr lang="en-US" sz="4000" b="1" i="1" dirty="0" smtClean="0"/>
              <a:t>F</a:t>
            </a:r>
            <a:r>
              <a:rPr lang="de-DE" sz="4000" b="1" i="1" dirty="0" err="1" smtClean="0"/>
              <a:t>ahrer</a:t>
            </a:r>
            <a:r>
              <a:rPr lang="ru-RU" sz="4000" b="1" i="1" dirty="0" smtClean="0"/>
              <a:t> — водитель</a:t>
            </a:r>
          </a:p>
          <a:p>
            <a:pPr algn="just">
              <a:buFont typeface="Arial" pitchFamily="34" charset="0"/>
              <a:buChar char="•"/>
            </a:pPr>
            <a:r>
              <a:rPr lang="de-DE" sz="4000" b="1" i="1" dirty="0" smtClean="0"/>
              <a:t>der Ingenieur </a:t>
            </a:r>
            <a:r>
              <a:rPr lang="ru-RU" sz="4000" b="1" i="1" dirty="0" smtClean="0"/>
              <a:t>[</a:t>
            </a:r>
            <a:r>
              <a:rPr lang="ru-RU" sz="4000" b="1" i="1" dirty="0" err="1" smtClean="0"/>
              <a:t>инженьёр</a:t>
            </a:r>
            <a:r>
              <a:rPr lang="ru-RU" sz="4000" b="1" i="1" dirty="0" smtClean="0"/>
              <a:t>] — инженер</a:t>
            </a:r>
            <a:endParaRPr lang="ru-RU" sz="4000" b="1"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9522" y="571480"/>
            <a:ext cx="11644394" cy="5078313"/>
          </a:xfrm>
          <a:prstGeom prst="rect">
            <a:avLst/>
          </a:prstGeom>
        </p:spPr>
        <p:txBody>
          <a:bodyPr wrap="square">
            <a:spAutoFit/>
          </a:bodyPr>
          <a:lstStyle/>
          <a:p>
            <a:pPr algn="just">
              <a:buFont typeface="Arial" pitchFamily="34" charset="0"/>
              <a:buChar char="•"/>
            </a:pPr>
            <a:r>
              <a:rPr lang="de-DE" sz="5400" b="1" i="1" dirty="0" smtClean="0">
                <a:effectLst>
                  <a:outerShdw blurRad="38100" dist="38100" dir="2700000" algn="tl">
                    <a:srgbClr val="000000">
                      <a:alpha val="43137"/>
                    </a:srgbClr>
                  </a:outerShdw>
                </a:effectLst>
              </a:rPr>
              <a:t>Was</a:t>
            </a:r>
            <a:r>
              <a:rPr lang="de-DE" sz="5400" b="1" i="1" dirty="0" smtClean="0"/>
              <a:t> ist dein Vater </a:t>
            </a:r>
            <a:r>
              <a:rPr lang="de-DE" sz="5400" b="1" i="1" u="sng" dirty="0" smtClean="0"/>
              <a:t>von Beruf</a:t>
            </a:r>
            <a:r>
              <a:rPr lang="ru-RU" sz="5400" b="1" i="1" dirty="0" smtClean="0"/>
              <a:t>? </a:t>
            </a:r>
          </a:p>
          <a:p>
            <a:pPr algn="just">
              <a:buFont typeface="Arial" pitchFamily="34" charset="0"/>
              <a:buChar char="•"/>
            </a:pPr>
            <a:r>
              <a:rPr lang="de-DE" sz="5400" b="1" i="1" dirty="0" smtClean="0"/>
              <a:t>Er ist Lehrer von Beruf</a:t>
            </a:r>
            <a:endParaRPr lang="ru-RU" sz="5400" b="1" i="1" dirty="0" smtClean="0"/>
          </a:p>
          <a:p>
            <a:pPr algn="just">
              <a:buFont typeface="Arial" pitchFamily="34" charset="0"/>
              <a:buChar char="•"/>
            </a:pPr>
            <a:r>
              <a:rPr lang="ru-RU" sz="5400" b="1" i="1" dirty="0" smtClean="0"/>
              <a:t>(</a:t>
            </a:r>
            <a:r>
              <a:rPr lang="de-DE" sz="5400" b="1" i="1" dirty="0" smtClean="0"/>
              <a:t>der</a:t>
            </a:r>
            <a:r>
              <a:rPr lang="ru-RU" sz="5400" b="1" i="1" dirty="0" smtClean="0"/>
              <a:t>) </a:t>
            </a:r>
            <a:r>
              <a:rPr lang="de-DE" sz="5400" b="1" i="1" dirty="0" smtClean="0"/>
              <a:t>Arzt</a:t>
            </a:r>
            <a:endParaRPr lang="ru-RU" sz="5400" b="1" i="1" dirty="0" smtClean="0"/>
          </a:p>
          <a:p>
            <a:pPr algn="just">
              <a:buFont typeface="Arial" pitchFamily="34" charset="0"/>
              <a:buChar char="•"/>
            </a:pPr>
            <a:r>
              <a:rPr lang="de-DE" sz="5400" b="1" i="1" dirty="0" smtClean="0"/>
              <a:t>der Bauarbeiter</a:t>
            </a:r>
            <a:endParaRPr lang="ru-RU" sz="5400" b="1" i="1" dirty="0" smtClean="0"/>
          </a:p>
          <a:p>
            <a:pPr algn="just">
              <a:buFont typeface="Arial" pitchFamily="34" charset="0"/>
              <a:buChar char="•"/>
            </a:pPr>
            <a:r>
              <a:rPr lang="de-DE" sz="5400" b="1" i="1" dirty="0" smtClean="0"/>
              <a:t>der </a:t>
            </a:r>
            <a:r>
              <a:rPr lang="en-US" sz="5400" b="1" i="1" dirty="0" smtClean="0"/>
              <a:t>F</a:t>
            </a:r>
            <a:r>
              <a:rPr lang="de-DE" sz="5400" b="1" i="1" dirty="0" err="1" smtClean="0"/>
              <a:t>ahrer</a:t>
            </a:r>
            <a:endParaRPr lang="ru-RU" sz="5400" b="1" i="1" dirty="0" smtClean="0"/>
          </a:p>
          <a:p>
            <a:pPr algn="just">
              <a:buFont typeface="Arial" pitchFamily="34" charset="0"/>
              <a:buChar char="•"/>
            </a:pPr>
            <a:r>
              <a:rPr lang="de-DE" sz="5400" b="1" i="1" dirty="0" smtClean="0"/>
              <a:t>der Ingenieur</a:t>
            </a:r>
            <a:endParaRPr lang="ru-RU" sz="5400" b="1" i="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8084" y="642918"/>
            <a:ext cx="11787270" cy="5078313"/>
          </a:xfrm>
          <a:prstGeom prst="rect">
            <a:avLst/>
          </a:prstGeom>
        </p:spPr>
        <p:txBody>
          <a:bodyPr wrap="square">
            <a:spAutoFit/>
          </a:bodyPr>
          <a:lstStyle/>
          <a:p>
            <a:pPr algn="just">
              <a:buFont typeface="Arial" pitchFamily="34" charset="0"/>
              <a:buChar char="•"/>
            </a:pPr>
            <a:r>
              <a:rPr lang="ru-RU" sz="5400" b="1" i="1" dirty="0" smtClean="0"/>
              <a:t>Кто твой отец по профессии</a:t>
            </a:r>
          </a:p>
          <a:p>
            <a:pPr algn="just">
              <a:buFont typeface="Arial" pitchFamily="34" charset="0"/>
              <a:buChar char="•"/>
            </a:pPr>
            <a:r>
              <a:rPr lang="ru-RU" sz="5400" b="1" i="1" dirty="0" smtClean="0"/>
              <a:t>Он учитель по профессии</a:t>
            </a:r>
          </a:p>
          <a:p>
            <a:pPr algn="just">
              <a:buFont typeface="Arial" pitchFamily="34" charset="0"/>
              <a:buChar char="•"/>
            </a:pPr>
            <a:r>
              <a:rPr lang="ru-RU" sz="5400" b="1" i="1" dirty="0" smtClean="0"/>
              <a:t>врач</a:t>
            </a:r>
          </a:p>
          <a:p>
            <a:pPr algn="just">
              <a:buFont typeface="Arial" pitchFamily="34" charset="0"/>
              <a:buChar char="•"/>
            </a:pPr>
            <a:r>
              <a:rPr lang="ru-RU" sz="5400" b="1" i="1" dirty="0" smtClean="0"/>
              <a:t>строитель</a:t>
            </a:r>
          </a:p>
          <a:p>
            <a:pPr algn="just">
              <a:buFont typeface="Arial" pitchFamily="34" charset="0"/>
              <a:buChar char="•"/>
            </a:pPr>
            <a:r>
              <a:rPr lang="ru-RU" sz="5400" b="1" i="1" dirty="0" smtClean="0"/>
              <a:t>водитель</a:t>
            </a:r>
          </a:p>
          <a:p>
            <a:pPr algn="just">
              <a:buFont typeface="Arial" pitchFamily="34" charset="0"/>
              <a:buChar char="•"/>
            </a:pPr>
            <a:r>
              <a:rPr lang="ru-RU" sz="5400" b="1" i="1" dirty="0" smtClean="0"/>
              <a:t>инженер</a:t>
            </a:r>
            <a:endParaRPr lang="ru-RU" sz="5400" b="1" i="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646" y="428604"/>
            <a:ext cx="11644394" cy="5509200"/>
          </a:xfrm>
          <a:prstGeom prst="rect">
            <a:avLst/>
          </a:prstGeom>
        </p:spPr>
        <p:txBody>
          <a:bodyPr wrap="square">
            <a:spAutoFit/>
          </a:bodyPr>
          <a:lstStyle/>
          <a:p>
            <a:pPr algn="just">
              <a:buFont typeface="Arial" pitchFamily="34" charset="0"/>
              <a:buChar char="•"/>
            </a:pPr>
            <a:r>
              <a:rPr lang="de-DE" sz="4400" b="1" i="1" dirty="0" smtClean="0"/>
              <a:t>der </a:t>
            </a:r>
            <a:r>
              <a:rPr lang="de-DE" sz="4400" b="1" i="1" dirty="0" err="1" smtClean="0"/>
              <a:t>Verk</a:t>
            </a:r>
            <a:r>
              <a:rPr lang="ru-RU" sz="4400" b="1" i="1" dirty="0" err="1" smtClean="0"/>
              <a:t>ä</a:t>
            </a:r>
            <a:r>
              <a:rPr lang="de-DE" sz="4400" b="1" i="1" dirty="0" smtClean="0"/>
              <a:t>ufer</a:t>
            </a:r>
            <a:r>
              <a:rPr lang="ru-RU" sz="4400" b="1" i="1" dirty="0" smtClean="0"/>
              <a:t> — продавец</a:t>
            </a:r>
          </a:p>
          <a:p>
            <a:pPr algn="just">
              <a:buFont typeface="Arial" pitchFamily="34" charset="0"/>
              <a:buChar char="•"/>
            </a:pPr>
            <a:r>
              <a:rPr lang="de-DE" sz="4400" b="1" i="1" dirty="0" smtClean="0"/>
              <a:t>die </a:t>
            </a:r>
            <a:r>
              <a:rPr lang="de-DE" sz="4400" b="1" i="1" dirty="0" err="1" smtClean="0"/>
              <a:t>Verk</a:t>
            </a:r>
            <a:r>
              <a:rPr lang="ru-RU" sz="4400" b="1" i="1" dirty="0" err="1" smtClean="0"/>
              <a:t>ä</a:t>
            </a:r>
            <a:r>
              <a:rPr lang="de-DE" sz="4400" b="1" i="1" dirty="0" err="1" smtClean="0"/>
              <a:t>uferin</a:t>
            </a:r>
            <a:r>
              <a:rPr lang="ru-RU" sz="4400" b="1" i="1" dirty="0" smtClean="0"/>
              <a:t> — продавщица</a:t>
            </a:r>
          </a:p>
          <a:p>
            <a:pPr algn="just">
              <a:buFont typeface="Arial" pitchFamily="34" charset="0"/>
              <a:buChar char="•"/>
            </a:pPr>
            <a:r>
              <a:rPr lang="de-DE" sz="4400" b="1" i="1" dirty="0" smtClean="0"/>
              <a:t>der Bauer</a:t>
            </a:r>
            <a:r>
              <a:rPr lang="ru-RU" sz="4400" b="1" i="1" dirty="0" smtClean="0"/>
              <a:t> — крестьянин</a:t>
            </a:r>
          </a:p>
          <a:p>
            <a:pPr algn="just">
              <a:buFont typeface="Arial" pitchFamily="34" charset="0"/>
              <a:buChar char="•"/>
            </a:pPr>
            <a:r>
              <a:rPr lang="de-DE" sz="4400" b="1" i="1" dirty="0" smtClean="0"/>
              <a:t>der Rentner</a:t>
            </a:r>
            <a:r>
              <a:rPr lang="ru-RU" sz="4400" b="1" i="1" dirty="0" smtClean="0"/>
              <a:t> — пенсионер</a:t>
            </a:r>
          </a:p>
          <a:p>
            <a:pPr algn="just">
              <a:buFont typeface="Arial" pitchFamily="34" charset="0"/>
              <a:buChar char="•"/>
            </a:pPr>
            <a:r>
              <a:rPr lang="de-DE" sz="4400" b="1" i="1" dirty="0" smtClean="0"/>
              <a:t>die Rentnerin</a:t>
            </a:r>
            <a:r>
              <a:rPr lang="ru-RU" sz="4400" b="1" i="1" dirty="0" smtClean="0"/>
              <a:t> — пенсионерка</a:t>
            </a:r>
          </a:p>
          <a:p>
            <a:pPr algn="just">
              <a:buFont typeface="Arial" pitchFamily="34" charset="0"/>
              <a:buChar char="•"/>
            </a:pPr>
            <a:r>
              <a:rPr lang="de-DE" sz="4400" b="1" i="1" dirty="0" smtClean="0"/>
              <a:t>der Student </a:t>
            </a:r>
            <a:r>
              <a:rPr lang="ru-RU" sz="4400" b="1" i="1" dirty="0" smtClean="0"/>
              <a:t>— студент</a:t>
            </a:r>
          </a:p>
          <a:p>
            <a:pPr algn="just">
              <a:buFont typeface="Arial" pitchFamily="34" charset="0"/>
              <a:buChar char="•"/>
            </a:pPr>
            <a:r>
              <a:rPr lang="de-DE" sz="4400" b="1" i="1" dirty="0" smtClean="0"/>
              <a:t>studieren an der </a:t>
            </a:r>
            <a:r>
              <a:rPr lang="de-DE" sz="4400" b="1" i="1" dirty="0" err="1" smtClean="0"/>
              <a:t>Universit</a:t>
            </a:r>
            <a:r>
              <a:rPr lang="ru-RU" sz="4400" b="1" i="1" dirty="0" err="1" smtClean="0"/>
              <a:t>ä</a:t>
            </a:r>
            <a:r>
              <a:rPr lang="de-DE" sz="4400" b="1" i="1" dirty="0" smtClean="0"/>
              <a:t>t</a:t>
            </a:r>
            <a:r>
              <a:rPr lang="ru-RU" sz="4400" b="1" i="1" dirty="0" smtClean="0"/>
              <a:t> — учиться в университете</a:t>
            </a:r>
            <a:endParaRPr lang="ru-RU" sz="4400" b="1" i="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5274" y="428604"/>
            <a:ext cx="11215766" cy="5262979"/>
          </a:xfrm>
          <a:prstGeom prst="rect">
            <a:avLst/>
          </a:prstGeom>
        </p:spPr>
        <p:txBody>
          <a:bodyPr wrap="square">
            <a:spAutoFit/>
          </a:bodyPr>
          <a:lstStyle/>
          <a:p>
            <a:pPr algn="just">
              <a:buFont typeface="Arial" pitchFamily="34" charset="0"/>
              <a:buChar char="•"/>
            </a:pPr>
            <a:r>
              <a:rPr lang="de-DE" sz="4800" b="1" i="1" dirty="0" smtClean="0"/>
              <a:t>der </a:t>
            </a:r>
            <a:r>
              <a:rPr lang="de-DE" sz="4800" b="1" i="1" dirty="0" err="1" smtClean="0"/>
              <a:t>Verk</a:t>
            </a:r>
            <a:r>
              <a:rPr lang="ru-RU" sz="4800" b="1" i="1" dirty="0" err="1" smtClean="0"/>
              <a:t>ä</a:t>
            </a:r>
            <a:r>
              <a:rPr lang="de-DE" sz="4800" b="1" i="1" dirty="0" smtClean="0"/>
              <a:t>ufer</a:t>
            </a:r>
            <a:endParaRPr lang="ru-RU" sz="4800" b="1" i="1" dirty="0" smtClean="0"/>
          </a:p>
          <a:p>
            <a:pPr algn="just">
              <a:buFont typeface="Arial" pitchFamily="34" charset="0"/>
              <a:buChar char="•"/>
            </a:pPr>
            <a:r>
              <a:rPr lang="de-DE" sz="4800" b="1" i="1" dirty="0" smtClean="0"/>
              <a:t>die </a:t>
            </a:r>
            <a:r>
              <a:rPr lang="de-DE" sz="4800" b="1" i="1" dirty="0" err="1" smtClean="0"/>
              <a:t>Verk</a:t>
            </a:r>
            <a:r>
              <a:rPr lang="ru-RU" sz="4800" b="1" i="1" dirty="0" err="1" smtClean="0"/>
              <a:t>ä</a:t>
            </a:r>
            <a:r>
              <a:rPr lang="de-DE" sz="4800" b="1" i="1" dirty="0" err="1" smtClean="0"/>
              <a:t>uferin</a:t>
            </a:r>
            <a:endParaRPr lang="ru-RU" sz="4800" b="1" i="1" dirty="0" smtClean="0"/>
          </a:p>
          <a:p>
            <a:pPr algn="just">
              <a:buFont typeface="Arial" pitchFamily="34" charset="0"/>
              <a:buChar char="•"/>
            </a:pPr>
            <a:r>
              <a:rPr lang="de-DE" sz="4800" b="1" i="1" dirty="0" smtClean="0"/>
              <a:t>der Bauer</a:t>
            </a:r>
            <a:endParaRPr lang="ru-RU" sz="4800" b="1" i="1" dirty="0" smtClean="0"/>
          </a:p>
          <a:p>
            <a:pPr algn="just">
              <a:buFont typeface="Arial" pitchFamily="34" charset="0"/>
              <a:buChar char="•"/>
            </a:pPr>
            <a:r>
              <a:rPr lang="de-DE" sz="4800" b="1" i="1" dirty="0" smtClean="0"/>
              <a:t>der Rentner</a:t>
            </a:r>
            <a:endParaRPr lang="ru-RU" sz="4800" b="1" i="1" dirty="0" smtClean="0"/>
          </a:p>
          <a:p>
            <a:pPr algn="just">
              <a:buFont typeface="Arial" pitchFamily="34" charset="0"/>
              <a:buChar char="•"/>
            </a:pPr>
            <a:r>
              <a:rPr lang="de-DE" sz="4800" b="1" i="1" dirty="0" smtClean="0"/>
              <a:t>die Rentnerin</a:t>
            </a:r>
            <a:endParaRPr lang="ru-RU" sz="4800" b="1" i="1" dirty="0" smtClean="0"/>
          </a:p>
          <a:p>
            <a:pPr algn="just">
              <a:buFont typeface="Arial" pitchFamily="34" charset="0"/>
              <a:buChar char="•"/>
            </a:pPr>
            <a:r>
              <a:rPr lang="de-DE" sz="4800" b="1" i="1" dirty="0" smtClean="0"/>
              <a:t>der Student</a:t>
            </a:r>
            <a:endParaRPr lang="ru-RU" sz="4800" b="1" i="1" dirty="0" smtClean="0"/>
          </a:p>
          <a:p>
            <a:pPr algn="just">
              <a:buFont typeface="Arial" pitchFamily="34" charset="0"/>
              <a:buChar char="•"/>
            </a:pPr>
            <a:r>
              <a:rPr lang="de-DE" sz="4800" b="1" i="1" dirty="0" smtClean="0"/>
              <a:t>studieren an der </a:t>
            </a:r>
            <a:r>
              <a:rPr lang="de-DE" sz="4800" b="1" i="1" dirty="0" err="1" smtClean="0"/>
              <a:t>Universit</a:t>
            </a:r>
            <a:r>
              <a:rPr lang="ru-RU" sz="4800" b="1" i="1" dirty="0" err="1" smtClean="0"/>
              <a:t>ä</a:t>
            </a:r>
            <a:r>
              <a:rPr lang="de-DE" sz="4800" b="1" i="1" dirty="0" smtClean="0"/>
              <a:t>t</a:t>
            </a:r>
            <a:endParaRPr lang="ru-RU" sz="4800" b="1" i="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5274" y="428604"/>
            <a:ext cx="11215766" cy="5262979"/>
          </a:xfrm>
          <a:prstGeom prst="rect">
            <a:avLst/>
          </a:prstGeom>
        </p:spPr>
        <p:txBody>
          <a:bodyPr wrap="square">
            <a:spAutoFit/>
          </a:bodyPr>
          <a:lstStyle/>
          <a:p>
            <a:pPr algn="just">
              <a:buFont typeface="Arial" pitchFamily="34" charset="0"/>
              <a:buChar char="•"/>
            </a:pPr>
            <a:r>
              <a:rPr lang="ru-RU" sz="4800" b="1" i="1" dirty="0" smtClean="0"/>
              <a:t>продавец</a:t>
            </a:r>
          </a:p>
          <a:p>
            <a:pPr algn="just">
              <a:buFont typeface="Arial" pitchFamily="34" charset="0"/>
              <a:buChar char="•"/>
            </a:pPr>
            <a:r>
              <a:rPr lang="ru-RU" sz="4800" b="1" i="1" dirty="0" smtClean="0"/>
              <a:t>продавщица</a:t>
            </a:r>
          </a:p>
          <a:p>
            <a:pPr algn="just">
              <a:buFont typeface="Arial" pitchFamily="34" charset="0"/>
              <a:buChar char="•"/>
            </a:pPr>
            <a:r>
              <a:rPr lang="ru-RU" sz="4800" b="1" i="1" dirty="0" smtClean="0"/>
              <a:t>крестьянин</a:t>
            </a:r>
          </a:p>
          <a:p>
            <a:pPr algn="just">
              <a:buFont typeface="Arial" pitchFamily="34" charset="0"/>
              <a:buChar char="•"/>
            </a:pPr>
            <a:r>
              <a:rPr lang="ru-RU" sz="4800" b="1" i="1" dirty="0" smtClean="0"/>
              <a:t>пенсионер</a:t>
            </a:r>
          </a:p>
          <a:p>
            <a:pPr algn="just">
              <a:buFont typeface="Arial" pitchFamily="34" charset="0"/>
              <a:buChar char="•"/>
            </a:pPr>
            <a:r>
              <a:rPr lang="ru-RU" sz="4800" b="1" i="1" dirty="0" smtClean="0"/>
              <a:t>пенсионерка</a:t>
            </a:r>
          </a:p>
          <a:p>
            <a:pPr algn="just">
              <a:buFont typeface="Arial" pitchFamily="34" charset="0"/>
              <a:buChar char="•"/>
            </a:pPr>
            <a:r>
              <a:rPr lang="ru-RU" sz="4800" b="1" i="1" dirty="0" smtClean="0"/>
              <a:t>студент</a:t>
            </a:r>
          </a:p>
          <a:p>
            <a:pPr algn="just">
              <a:buFont typeface="Arial" pitchFamily="34" charset="0"/>
              <a:buChar char="•"/>
            </a:pPr>
            <a:r>
              <a:rPr lang="ru-RU" sz="4800" b="1" i="1" dirty="0" smtClean="0"/>
              <a:t>учиться в университете</a:t>
            </a:r>
            <a:endParaRPr lang="ru-RU" sz="4800" b="1"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Прочитай </a:t>
            </a:r>
            <a:r>
              <a:rPr kumimoji="0" lang="ru-RU" sz="32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и переведи.</a:t>
            </a:r>
            <a:endParaRPr kumimoji="0" lang="ru-RU" sz="3200" b="0" i="0" u="none" strike="noStrike" cap="none" normalizeH="0" baseline="0" dirty="0" smtClean="0">
              <a:ln>
                <a:noFill/>
              </a:ln>
              <a:solidFill>
                <a:srgbClr val="0000CC"/>
              </a:solidFill>
              <a:effectLst/>
              <a:latin typeface="Arial" pitchFamily="34" charset="0"/>
              <a:cs typeface="Arial" pitchFamily="34" charset="0"/>
            </a:endParaRPr>
          </a:p>
        </p:txBody>
      </p:sp>
      <p:sp>
        <p:nvSpPr>
          <p:cNvPr id="20482" name="Rectangle 2"/>
          <p:cNvSpPr>
            <a:spLocks noChangeArrowheads="1"/>
          </p:cNvSpPr>
          <p:nvPr/>
        </p:nvSpPr>
        <p:spPr bwMode="auto">
          <a:xfrm>
            <a:off x="0" y="1000108"/>
            <a:ext cx="1219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de-DE" sz="4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Wie heißt du? Ich heiße Denis. Wie alt bist du? Ich bin 12 Jahre alt. Ich bin Schüler. Ich gehe in die sechs</a:t>
            </a:r>
            <a:r>
              <a:rPr kumimoji="0" lang="de-DE" sz="48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te</a:t>
            </a:r>
            <a:r>
              <a:rPr kumimoji="0" lang="de-DE" sz="4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Klasse.</a:t>
            </a:r>
            <a:endParaRPr kumimoji="0" lang="ru-RU" sz="4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Was sind deine Eltern von Beruf? Mein Vater ist Arzt von Beruf. Er ist 40 Jahre alt. Meine Mutter ist Verkäuferin von Beruf. Sie ist auch 40 Jahre alt. </a:t>
            </a:r>
            <a:endParaRPr kumimoji="0" lang="de-DE" sz="48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MOVIE_ONCLICK_URL" val="http://"/>
  <p:tag name="GENSWF_MOVIE_PRESENTATION_END_URL" val="http://"/>
  <p:tag name="ISPRING_RESOURCE_PATHS_HASH" val="b5c53bff164ca3da6db65ab7b059bec641b4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17377</TotalTime>
  <Words>438</Words>
  <Application>Microsoft Office PowerPoint</Application>
  <PresentationFormat>Произвольный</PresentationFormat>
  <Paragraphs>152</Paragraphs>
  <Slides>25</Slides>
  <Notes>25</Notes>
  <HiddenSlides>0</HiddenSlides>
  <MMClips>2</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Stunde_23</dc:title>
  <dc:creator>Admin</dc:creator>
  <cp:lastModifiedBy>Admin</cp:lastModifiedBy>
  <cp:revision>4522</cp:revision>
  <dcterms:created xsi:type="dcterms:W3CDTF">2010-08-02T17:52:52Z</dcterms:created>
  <dcterms:modified xsi:type="dcterms:W3CDTF">2022-02-04T10:45:23Z</dcterms:modified>
</cp:coreProperties>
</file>