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5"/>
  </p:notesMasterIdLst>
  <p:sldIdLst>
    <p:sldId id="256" r:id="rId2"/>
    <p:sldId id="258" r:id="rId3"/>
    <p:sldId id="306" r:id="rId4"/>
    <p:sldId id="307" r:id="rId5"/>
    <p:sldId id="308" r:id="rId6"/>
    <p:sldId id="312" r:id="rId7"/>
    <p:sldId id="313" r:id="rId8"/>
    <p:sldId id="314" r:id="rId9"/>
    <p:sldId id="315" r:id="rId10"/>
    <p:sldId id="316" r:id="rId11"/>
    <p:sldId id="309" r:id="rId12"/>
    <p:sldId id="310" r:id="rId13"/>
    <p:sldId id="311" r:id="rId14"/>
    <p:sldId id="317" r:id="rId15"/>
    <p:sldId id="318" r:id="rId16"/>
    <p:sldId id="319" r:id="rId17"/>
    <p:sldId id="320" r:id="rId18"/>
    <p:sldId id="321" r:id="rId19"/>
    <p:sldId id="322" r:id="rId20"/>
    <p:sldId id="323" r:id="rId21"/>
    <p:sldId id="324" r:id="rId22"/>
    <p:sldId id="325" r:id="rId23"/>
    <p:sldId id="326" r:id="rId24"/>
  </p:sldIdLst>
  <p:sldSz cx="12192000" cy="6858000"/>
  <p:notesSz cx="6858000" cy="9144000"/>
  <p:custDataLst>
    <p:tags r:id="rId26"/>
  </p:custDataLst>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0000CC"/>
    <a:srgbClr val="3333CC"/>
    <a:srgbClr val="CC00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4" autoAdjust="0"/>
    <p:restoredTop sz="94600" autoAdjust="0"/>
  </p:normalViewPr>
  <p:slideViewPr>
    <p:cSldViewPr>
      <p:cViewPr>
        <p:scale>
          <a:sx n="60" d="100"/>
          <a:sy n="60" d="100"/>
        </p:scale>
        <p:origin x="-996" y="-156"/>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12A077A-1F02-4FCF-9989-CE3C124AC7E0}" type="datetimeFigureOut">
              <a:rPr lang="ru-RU"/>
              <a:pPr>
                <a:defRPr/>
              </a:pPr>
              <a:t>03.06.2022</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7B03491-E24F-4C7B-9721-AC6221F4CFD4}"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195"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8196"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5CEB8DE-2C09-4521-863B-ED95746EBF16}" type="slidenum">
              <a:rPr lang="ru-RU" altLang="ru-RU">
                <a:latin typeface="Arial" panose="020B0604020202020204" pitchFamily="34" charset="0"/>
              </a:rPr>
              <a:pPr>
                <a:spcBef>
                  <a:spcPct val="0"/>
                </a:spcBef>
              </a:pPr>
              <a:t>1</a:t>
            </a:fld>
            <a:endParaRPr lang="ru-RU" altLang="ru-RU">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10</a:t>
            </a:fld>
            <a:endParaRPr lang="ru-RU" altLang="ru-RU">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11</a:t>
            </a:fld>
            <a:endParaRPr lang="ru-RU" altLang="ru-RU">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12</a:t>
            </a:fld>
            <a:endParaRPr lang="ru-RU" altLang="ru-RU">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13</a:t>
            </a:fld>
            <a:endParaRPr lang="ru-RU" altLang="ru-RU">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14</a:t>
            </a:fld>
            <a:endParaRPr lang="ru-RU" altLang="ru-RU">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15</a:t>
            </a:fld>
            <a:endParaRPr lang="ru-RU" altLang="ru-RU">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16</a:t>
            </a:fld>
            <a:endParaRPr lang="ru-RU" altLang="ru-RU">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17</a:t>
            </a:fld>
            <a:endParaRPr lang="ru-RU" altLang="ru-RU">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18</a:t>
            </a:fld>
            <a:endParaRPr lang="ru-RU" altLang="ru-RU">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19</a:t>
            </a:fld>
            <a:endParaRPr lang="ru-RU" altLang="ru-RU">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2</a:t>
            </a:fld>
            <a:endParaRPr lang="ru-RU" altLang="ru-RU">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20</a:t>
            </a:fld>
            <a:endParaRPr lang="ru-RU" altLang="ru-RU">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21</a:t>
            </a:fld>
            <a:endParaRPr lang="ru-RU" altLang="ru-RU">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22</a:t>
            </a:fld>
            <a:endParaRPr lang="ru-RU" altLang="ru-RU">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23</a:t>
            </a:fld>
            <a:endParaRPr lang="ru-RU" altLang="ru-RU">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3</a:t>
            </a:fld>
            <a:endParaRPr lang="ru-RU" altLang="ru-RU">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4</a:t>
            </a:fld>
            <a:endParaRPr lang="ru-RU" altLang="ru-RU">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5</a:t>
            </a:fld>
            <a:endParaRPr lang="ru-RU" altLang="ru-RU">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6</a:t>
            </a:fld>
            <a:endParaRPr lang="ru-RU" altLang="ru-RU">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7</a:t>
            </a:fld>
            <a:endParaRPr lang="ru-RU" altLang="ru-RU">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8</a:t>
            </a:fld>
            <a:endParaRPr lang="ru-RU" altLang="ru-RU">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9</a:t>
            </a:fld>
            <a:endParaRPr lang="ru-RU" altLang="ru-RU">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6"/>
            <a:ext cx="103632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E8965E5A-9393-4576-B81E-0BE738DAFE91}" type="datetimeFigureOut">
              <a:rPr lang="ru-RU"/>
              <a:pPr>
                <a:defRPr/>
              </a:pPr>
              <a:t>03.06.2022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ACFB583-8737-4B80-BB02-99731CAEC024}" type="slidenum">
              <a:rPr lang="ru-RU" altLang="ru-RU"/>
              <a:pPr>
                <a:defRPr/>
              </a:pPr>
              <a:t>‹#›</a:t>
            </a:fld>
            <a:endParaRPr lang="ru-RU" altLang="ru-RU"/>
          </a:p>
        </p:txBody>
      </p:sp>
    </p:spTree>
    <p:extLst>
      <p:ext uri="{BB962C8B-B14F-4D97-AF65-F5344CB8AC3E}">
        <p14:creationId xmlns:p14="http://schemas.microsoft.com/office/powerpoint/2010/main" xmlns="" val="3333689218"/>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D60A3F05-2F4C-4E85-A967-1BF0F18B0A1E}" type="datetimeFigureOut">
              <a:rPr lang="ru-RU"/>
              <a:pPr>
                <a:defRPr/>
              </a:pPr>
              <a:t>03.06.2022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422401A-B68D-4FCF-A3F5-5D0419BEBD2B}" type="slidenum">
              <a:rPr lang="ru-RU" altLang="ru-RU"/>
              <a:pPr>
                <a:defRPr/>
              </a:pPr>
              <a:t>‹#›</a:t>
            </a:fld>
            <a:endParaRPr lang="ru-RU" altLang="ru-RU"/>
          </a:p>
        </p:txBody>
      </p:sp>
    </p:spTree>
    <p:extLst>
      <p:ext uri="{BB962C8B-B14F-4D97-AF65-F5344CB8AC3E}">
        <p14:creationId xmlns:p14="http://schemas.microsoft.com/office/powerpoint/2010/main" xmlns="" val="102411420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0E70C5A4-DFE3-4909-8957-7FC4C1965F0F}" type="datetimeFigureOut">
              <a:rPr lang="ru-RU"/>
              <a:pPr>
                <a:defRPr/>
              </a:pPr>
              <a:t>03.06.2022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BA04945-84A3-44A9-BC0D-F2FE35AAD1C4}" type="slidenum">
              <a:rPr lang="ru-RU" altLang="ru-RU"/>
              <a:pPr>
                <a:defRPr/>
              </a:pPr>
              <a:t>‹#›</a:t>
            </a:fld>
            <a:endParaRPr lang="ru-RU" altLang="ru-RU"/>
          </a:p>
        </p:txBody>
      </p:sp>
    </p:spTree>
    <p:extLst>
      <p:ext uri="{BB962C8B-B14F-4D97-AF65-F5344CB8AC3E}">
        <p14:creationId xmlns:p14="http://schemas.microsoft.com/office/powerpoint/2010/main" xmlns="" val="175696673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D0C9817-5986-4C5E-ADB3-9CF3B8FA7324}" type="datetimeFigureOut">
              <a:rPr lang="ru-RU"/>
              <a:pPr>
                <a:defRPr/>
              </a:pPr>
              <a:t>03.06.2022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A5C7DEC-70A8-4DE3-83D8-1DFE85D2E073}" type="slidenum">
              <a:rPr lang="ru-RU" altLang="ru-RU"/>
              <a:pPr>
                <a:defRPr/>
              </a:pPr>
              <a:t>‹#›</a:t>
            </a:fld>
            <a:endParaRPr lang="ru-RU" altLang="ru-RU"/>
          </a:p>
        </p:txBody>
      </p:sp>
    </p:spTree>
    <p:extLst>
      <p:ext uri="{BB962C8B-B14F-4D97-AF65-F5344CB8AC3E}">
        <p14:creationId xmlns:p14="http://schemas.microsoft.com/office/powerpoint/2010/main" xmlns="" val="368100170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1"/>
            <a:ext cx="103632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0CC93B92-88BC-40B7-A0EB-3B202C1E9CF4}" type="datetimeFigureOut">
              <a:rPr lang="ru-RU"/>
              <a:pPr>
                <a:defRPr/>
              </a:pPr>
              <a:t>03.06.2022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C8676EE-C9C4-4B2B-B25B-7E106E2E0AF9}" type="slidenum">
              <a:rPr lang="ru-RU" altLang="ru-RU"/>
              <a:pPr>
                <a:defRPr/>
              </a:pPr>
              <a:t>‹#›</a:t>
            </a:fld>
            <a:endParaRPr lang="ru-RU" altLang="ru-RU"/>
          </a:p>
        </p:txBody>
      </p:sp>
    </p:spTree>
    <p:extLst>
      <p:ext uri="{BB962C8B-B14F-4D97-AF65-F5344CB8AC3E}">
        <p14:creationId xmlns:p14="http://schemas.microsoft.com/office/powerpoint/2010/main" xmlns="" val="284787428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96860052-61D2-401E-818C-9E4109B427D0}" type="datetimeFigureOut">
              <a:rPr lang="ru-RU"/>
              <a:pPr>
                <a:defRPr/>
              </a:pPr>
              <a:t>03.06.2022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9E42635-E0E4-484A-B211-B1A793C692F8}" type="slidenum">
              <a:rPr lang="ru-RU" altLang="ru-RU"/>
              <a:pPr>
                <a:defRPr/>
              </a:pPr>
              <a:t>‹#›</a:t>
            </a:fld>
            <a:endParaRPr lang="ru-RU" altLang="ru-RU"/>
          </a:p>
        </p:txBody>
      </p:sp>
    </p:spTree>
    <p:extLst>
      <p:ext uri="{BB962C8B-B14F-4D97-AF65-F5344CB8AC3E}">
        <p14:creationId xmlns:p14="http://schemas.microsoft.com/office/powerpoint/2010/main" xmlns="" val="366032545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173A4E0A-BD6A-4ECB-8EDB-1C0C8603DB92}" type="datetimeFigureOut">
              <a:rPr lang="ru-RU"/>
              <a:pPr>
                <a:defRPr/>
              </a:pPr>
              <a:t>03.06.2022</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F3D64C28-5156-4FB4-AF9D-109B56E7FDE6}" type="slidenum">
              <a:rPr lang="ru-RU" altLang="ru-RU"/>
              <a:pPr>
                <a:defRPr/>
              </a:pPr>
              <a:t>‹#›</a:t>
            </a:fld>
            <a:endParaRPr lang="ru-RU" altLang="ru-RU"/>
          </a:p>
        </p:txBody>
      </p:sp>
    </p:spTree>
    <p:extLst>
      <p:ext uri="{BB962C8B-B14F-4D97-AF65-F5344CB8AC3E}">
        <p14:creationId xmlns:p14="http://schemas.microsoft.com/office/powerpoint/2010/main" xmlns="" val="1245001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F226AE6D-8147-48FC-8E93-35A322A4279F}" type="datetimeFigureOut">
              <a:rPr lang="ru-RU"/>
              <a:pPr>
                <a:defRPr/>
              </a:pPr>
              <a:t>03.06.2022</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C79C4D18-6328-4211-A2B8-E52A3398AECD}" type="slidenum">
              <a:rPr lang="ru-RU" altLang="ru-RU"/>
              <a:pPr>
                <a:defRPr/>
              </a:pPr>
              <a:t>‹#›</a:t>
            </a:fld>
            <a:endParaRPr lang="ru-RU" altLang="ru-RU"/>
          </a:p>
        </p:txBody>
      </p:sp>
    </p:spTree>
    <p:extLst>
      <p:ext uri="{BB962C8B-B14F-4D97-AF65-F5344CB8AC3E}">
        <p14:creationId xmlns:p14="http://schemas.microsoft.com/office/powerpoint/2010/main" xmlns="" val="216408921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C6FA4D42-F85C-4A6D-A586-A1E2663DEF6F}" type="datetimeFigureOut">
              <a:rPr lang="ru-RU"/>
              <a:pPr>
                <a:defRPr/>
              </a:pPr>
              <a:t>03.06.2022</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E0296467-296B-451C-9BE5-5FF0CD72255D}" type="slidenum">
              <a:rPr lang="ru-RU" altLang="ru-RU"/>
              <a:pPr>
                <a:defRPr/>
              </a:pPr>
              <a:t>‹#›</a:t>
            </a:fld>
            <a:endParaRPr lang="ru-RU" altLang="ru-RU"/>
          </a:p>
        </p:txBody>
      </p:sp>
    </p:spTree>
    <p:extLst>
      <p:ext uri="{BB962C8B-B14F-4D97-AF65-F5344CB8AC3E}">
        <p14:creationId xmlns:p14="http://schemas.microsoft.com/office/powerpoint/2010/main" xmlns="" val="2932138174"/>
      </p:ext>
    </p:extLst>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BAB5E2AA-5B44-46DA-A479-DF402CEA6CC6}" type="datetimeFigureOut">
              <a:rPr lang="ru-RU"/>
              <a:pPr>
                <a:defRPr/>
              </a:pPr>
              <a:t>03.06.2022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4D736D41-8D8B-40FA-9A92-34BA5F742CFB}" type="slidenum">
              <a:rPr lang="ru-RU" altLang="ru-RU"/>
              <a:pPr>
                <a:defRPr/>
              </a:pPr>
              <a:t>‹#›</a:t>
            </a:fld>
            <a:endParaRPr lang="ru-RU" altLang="ru-RU"/>
          </a:p>
        </p:txBody>
      </p:sp>
    </p:spTree>
    <p:extLst>
      <p:ext uri="{BB962C8B-B14F-4D97-AF65-F5344CB8AC3E}">
        <p14:creationId xmlns:p14="http://schemas.microsoft.com/office/powerpoint/2010/main" xmlns="" val="405523687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0F8667A8-9F15-400C-9E76-3334CAE37CFA}" type="datetimeFigureOut">
              <a:rPr lang="ru-RU"/>
              <a:pPr>
                <a:defRPr/>
              </a:pPr>
              <a:t>03.06.2022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59A1677-7450-4E2A-8F58-B69612A06211}" type="slidenum">
              <a:rPr lang="ru-RU" altLang="ru-RU"/>
              <a:pPr>
                <a:defRPr/>
              </a:pPr>
              <a:t>‹#›</a:t>
            </a:fld>
            <a:endParaRPr lang="ru-RU" altLang="ru-RU"/>
          </a:p>
        </p:txBody>
      </p:sp>
    </p:spTree>
    <p:extLst>
      <p:ext uri="{BB962C8B-B14F-4D97-AF65-F5344CB8AC3E}">
        <p14:creationId xmlns:p14="http://schemas.microsoft.com/office/powerpoint/2010/main" xmlns="" val="8868646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Текст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 name="Дата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347D675A-A55E-4139-BC19-49346870DF86}" type="datetimeFigureOut">
              <a:rPr lang="ru-RU"/>
              <a:pPr>
                <a:defRPr/>
              </a:pPr>
              <a:t>03.06.2022</a:t>
            </a:fld>
            <a:endParaRPr lang="ru-RU"/>
          </a:p>
        </p:txBody>
      </p:sp>
      <p:sp>
        <p:nvSpPr>
          <p:cNvPr id="5" name="Нижний колонтитул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828E44B9-65EC-4F32-9E68-72F9F0B85AD7}"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6" name="Rectangle 2"/>
          <p:cNvSpPr>
            <a:spLocks noChangeArrowheads="1"/>
          </p:cNvSpPr>
          <p:nvPr/>
        </p:nvSpPr>
        <p:spPr bwMode="auto">
          <a:xfrm>
            <a:off x="1524001" y="43934"/>
            <a:ext cx="184731"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tabLst>
                <a:tab pos="180975"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180975"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180975"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180975"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180975"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180975"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180975"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180975"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180975" algn="l"/>
              </a:tabLst>
              <a:defRPr sz="2000">
                <a:solidFill>
                  <a:schemeClr val="tx1"/>
                </a:solidFill>
                <a:latin typeface="Calibri" panose="020F0502020204030204" pitchFamily="34" charset="0"/>
              </a:defRPr>
            </a:lvl9pPr>
          </a:lstStyle>
          <a:p>
            <a:pPr eaLnBrk="1" hangingPunct="1">
              <a:spcBef>
                <a:spcPct val="0"/>
              </a:spcBef>
              <a:buFontTx/>
              <a:buNone/>
            </a:pPr>
            <a:endParaRPr lang="ru-RU" altLang="ru-RU" sz="1800">
              <a:latin typeface="Arial" panose="020B0604020202020204" pitchFamily="34" charset="0"/>
            </a:endParaRPr>
          </a:p>
        </p:txBody>
      </p:sp>
      <p:sp>
        <p:nvSpPr>
          <p:cNvPr id="7" name="Умножение 6">
            <a:hlinkClick r:id="" action="ppaction://hlinkshowjump?jump=endshow"/>
          </p:cNvPr>
          <p:cNvSpPr/>
          <p:nvPr/>
        </p:nvSpPr>
        <p:spPr>
          <a:xfrm>
            <a:off x="11255896" y="0"/>
            <a:ext cx="936104" cy="836712"/>
          </a:xfrm>
          <a:prstGeom prst="mathMultiply">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право 7">
            <a:hlinkClick r:id="" action="ppaction://hlinkshowjump?jump=nextslide"/>
          </p:cNvPr>
          <p:cNvSpPr/>
          <p:nvPr/>
        </p:nvSpPr>
        <p:spPr>
          <a:xfrm>
            <a:off x="11197662" y="6348710"/>
            <a:ext cx="994338" cy="509290"/>
          </a:xfrm>
          <a:prstGeom prst="rightArrow">
            <a:avLst/>
          </a:prstGeom>
          <a:solidFill>
            <a:srgbClr val="006600"/>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b="1">
              <a:ln w="22225">
                <a:solidFill>
                  <a:schemeClr val="accent2"/>
                </a:solidFill>
                <a:prstDash val="solid"/>
              </a:ln>
              <a:solidFill>
                <a:srgbClr val="FFFF00"/>
              </a:solidFill>
            </a:endParaRPr>
          </a:p>
        </p:txBody>
      </p:sp>
      <p:sp>
        <p:nvSpPr>
          <p:cNvPr id="9" name="Прямоугольник 8"/>
          <p:cNvSpPr/>
          <p:nvPr/>
        </p:nvSpPr>
        <p:spPr>
          <a:xfrm>
            <a:off x="0" y="1071546"/>
            <a:ext cx="12192000" cy="3793346"/>
          </a:xfrm>
          <a:prstGeom prst="rect">
            <a:avLst/>
          </a:prstGeom>
        </p:spPr>
        <p:txBody>
          <a:bodyPr wrap="square">
            <a:spAutoFit/>
          </a:bodyPr>
          <a:lstStyle/>
          <a:p>
            <a:pPr lvl="0" algn="ctr" eaLnBrk="1">
              <a:spcBef>
                <a:spcPts val="1200"/>
              </a:spcBef>
              <a:spcAft>
                <a:spcPts val="300"/>
              </a:spcAft>
              <a:tabLst>
                <a:tab pos="179388" algn="l"/>
              </a:tabLst>
            </a:pPr>
            <a:r>
              <a:rPr lang="en-US" sz="9600" b="1" i="1" dirty="0" err="1" smtClean="0">
                <a:solidFill>
                  <a:srgbClr val="FF0000"/>
                </a:solidFill>
                <a:effectLst>
                  <a:outerShdw blurRad="38100" dist="38100" dir="2700000" algn="tl">
                    <a:srgbClr val="000000">
                      <a:alpha val="43137"/>
                    </a:srgbClr>
                  </a:outerShdw>
                </a:effectLst>
              </a:rPr>
              <a:t>Passiv</a:t>
            </a:r>
            <a:r>
              <a:rPr lang="ru-RU" sz="9600" b="1" i="1" dirty="0" smtClean="0">
                <a:solidFill>
                  <a:srgbClr val="FF0000"/>
                </a:solidFill>
                <a:effectLst>
                  <a:outerShdw blurRad="38100" dist="38100" dir="2700000" algn="tl">
                    <a:srgbClr val="000000">
                      <a:alpha val="43137"/>
                    </a:srgbClr>
                  </a:outerShdw>
                </a:effectLst>
              </a:rPr>
              <a:t>.</a:t>
            </a:r>
          </a:p>
          <a:p>
            <a:pPr lvl="0" algn="ctr" eaLnBrk="1">
              <a:spcBef>
                <a:spcPts val="1200"/>
              </a:spcBef>
              <a:spcAft>
                <a:spcPts val="300"/>
              </a:spcAft>
              <a:tabLst>
                <a:tab pos="179388" algn="l"/>
              </a:tabLst>
            </a:pPr>
            <a:r>
              <a:rPr lang="ru-RU" sz="6600" b="1" i="1" dirty="0" smtClean="0">
                <a:solidFill>
                  <a:srgbClr val="3333CC"/>
                </a:solidFill>
                <a:effectLst>
                  <a:outerShdw blurRad="38100" dist="38100" dir="2700000" algn="tl">
                    <a:srgbClr val="000000">
                      <a:alpha val="43137"/>
                    </a:srgbClr>
                  </a:outerShdw>
                </a:effectLst>
              </a:rPr>
              <a:t>Пассивный (страдательный) залог</a:t>
            </a:r>
            <a:endParaRPr lang="ru-RU" sz="6600" b="1" i="1" dirty="0" smtClean="0">
              <a:solidFill>
                <a:srgbClr val="3333CC"/>
              </a:solidFill>
              <a:cs typeface="Times New Roman" pitchFamily="18" charset="0"/>
            </a:endParaRPr>
          </a:p>
        </p:txBody>
      </p:sp>
      <p:sp>
        <p:nvSpPr>
          <p:cNvPr id="6" name="Прямоугольник 5"/>
          <p:cNvSpPr>
            <a:spLocks noChangeArrowheads="1"/>
          </p:cNvSpPr>
          <p:nvPr/>
        </p:nvSpPr>
        <p:spPr bwMode="auto">
          <a:xfrm>
            <a:off x="0" y="4929198"/>
            <a:ext cx="12192000" cy="1200329"/>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gn="ctr">
              <a:defRPr/>
            </a:pPr>
            <a:r>
              <a:rPr lang="ru-RU" sz="4400" b="1" i="1" dirty="0">
                <a:solidFill>
                  <a:srgbClr val="006600"/>
                </a:solidFill>
                <a:effectLst>
                  <a:outerShdw blurRad="38100" dist="38100" dir="2700000" algn="tl">
                    <a:srgbClr val="000000">
                      <a:alpha val="43137"/>
                    </a:srgbClr>
                  </a:outerShdw>
                </a:effectLst>
                <a:cs typeface="Arial" pitchFamily="34" charset="0"/>
              </a:rPr>
              <a:t>Составил</a:t>
            </a:r>
            <a:r>
              <a:rPr lang="de-DE" sz="4400" b="1" i="1" dirty="0">
                <a:solidFill>
                  <a:srgbClr val="006600"/>
                </a:solidFill>
                <a:effectLst>
                  <a:outerShdw blurRad="38100" dist="38100" dir="2700000" algn="tl">
                    <a:srgbClr val="000000">
                      <a:alpha val="43137"/>
                    </a:srgbClr>
                  </a:outerShdw>
                </a:effectLst>
                <a:cs typeface="Arial" pitchFamily="34" charset="0"/>
              </a:rPr>
              <a:t>  </a:t>
            </a:r>
            <a:r>
              <a:rPr lang="ru-RU" sz="4400" b="1" i="1" dirty="0">
                <a:solidFill>
                  <a:srgbClr val="006600"/>
                </a:solidFill>
                <a:effectLst>
                  <a:outerShdw blurRad="38100" dist="38100" dir="2700000" algn="tl">
                    <a:srgbClr val="000000">
                      <a:alpha val="43137"/>
                    </a:srgbClr>
                  </a:outerShdw>
                </a:effectLst>
                <a:cs typeface="Arial" pitchFamily="34" charset="0"/>
              </a:rPr>
              <a:t>Н.П. </a:t>
            </a:r>
            <a:r>
              <a:rPr lang="ru-RU" sz="4400" b="1" i="1" dirty="0" err="1">
                <a:solidFill>
                  <a:srgbClr val="006600"/>
                </a:solidFill>
                <a:effectLst>
                  <a:outerShdw blurRad="38100" dist="38100" dir="2700000" algn="tl">
                    <a:srgbClr val="000000">
                      <a:alpha val="43137"/>
                    </a:srgbClr>
                  </a:outerShdw>
                </a:effectLst>
                <a:cs typeface="Arial" pitchFamily="34" charset="0"/>
              </a:rPr>
              <a:t>Хмеленок</a:t>
            </a:r>
            <a:endParaRPr lang="ru-RU" sz="4400" b="1" i="1" dirty="0">
              <a:solidFill>
                <a:srgbClr val="006600"/>
              </a:solidFill>
              <a:cs typeface="Arial" pitchFamily="34" charset="0"/>
            </a:endParaRPr>
          </a:p>
          <a:p>
            <a:pPr algn="ctr" fontAlgn="auto">
              <a:spcBef>
                <a:spcPts val="0"/>
              </a:spcBef>
              <a:spcAft>
                <a:spcPts val="0"/>
              </a:spcAft>
              <a:defRPr/>
            </a:pPr>
            <a:r>
              <a:rPr lang="ru-RU" sz="2800" b="1" i="1" dirty="0" err="1">
                <a:ln/>
                <a:solidFill>
                  <a:srgbClr val="006600"/>
                </a:solidFill>
                <a:effectLst>
                  <a:outerShdw blurRad="38100" dist="38100" dir="2700000" algn="tl">
                    <a:srgbClr val="000000">
                      <a:alpha val="43137"/>
                    </a:srgbClr>
                  </a:outerShdw>
                </a:effectLst>
                <a:latin typeface="Arial" pitchFamily="34" charset="0"/>
                <a:cs typeface="Arial" pitchFamily="34" charset="0"/>
              </a:rPr>
              <a:t>Городнянский</a:t>
            </a:r>
            <a:r>
              <a:rPr lang="ru-RU" sz="2800" b="1" i="1" dirty="0">
                <a:ln/>
                <a:solidFill>
                  <a:srgbClr val="006600"/>
                </a:solidFill>
                <a:effectLst>
                  <a:outerShdw blurRad="38100" dist="38100" dir="2700000" algn="tl">
                    <a:srgbClr val="000000">
                      <a:alpha val="43137"/>
                    </a:srgbClr>
                  </a:outerShdw>
                </a:effectLst>
                <a:latin typeface="Arial" pitchFamily="34" charset="0"/>
                <a:cs typeface="Arial" pitchFamily="34" charset="0"/>
              </a:rPr>
              <a:t> Центр детского и юношеского творчества</a:t>
            </a:r>
            <a:endParaRPr lang="ru-RU" sz="2800" b="1" dirty="0">
              <a:ln/>
              <a:solidFill>
                <a:srgbClr val="006600"/>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863417"/>
          </a:xfrm>
          <a:prstGeom prst="rect">
            <a:avLst/>
          </a:prstGeom>
        </p:spPr>
        <p:txBody>
          <a:bodyPr wrap="square">
            <a:spAutoFit/>
          </a:bodyPr>
          <a:lstStyle/>
          <a:p>
            <a:r>
              <a:rPr lang="de-DE" sz="4000" b="1" i="1" dirty="0" smtClean="0"/>
              <a:t>52</a:t>
            </a:r>
            <a:r>
              <a:rPr lang="de-DE" sz="4000" b="1" i="1" dirty="0" smtClean="0">
                <a:sym typeface="Times New Roman"/>
              </a:rPr>
              <a:t>)</a:t>
            </a:r>
            <a:r>
              <a:rPr lang="de-DE" sz="4000" b="1" i="1" dirty="0" smtClean="0"/>
              <a:t>Die Romanze wird von einem Bass gesungen. 53</a:t>
            </a:r>
            <a:r>
              <a:rPr lang="de-DE" sz="4000" b="1" i="1" dirty="0" smtClean="0">
                <a:sym typeface="Times New Roman"/>
              </a:rPr>
              <a:t>)</a:t>
            </a:r>
            <a:r>
              <a:rPr lang="de-DE" sz="4000" b="1" i="1" dirty="0" smtClean="0"/>
              <a:t>Die Bibliothek wird um 10 Uhr geöffnet. 54</a:t>
            </a:r>
            <a:r>
              <a:rPr lang="de-DE" sz="4000" b="1" i="1" dirty="0" smtClean="0">
                <a:sym typeface="Times New Roman"/>
              </a:rPr>
              <a:t>)</a:t>
            </a:r>
            <a:r>
              <a:rPr lang="de-DE" sz="4000" b="1" i="1" dirty="0" smtClean="0"/>
              <a:t>Ihm wird geholfen. 55</a:t>
            </a:r>
            <a:r>
              <a:rPr lang="de-DE" sz="4000" b="1" i="1" dirty="0" smtClean="0">
                <a:sym typeface="Times New Roman"/>
              </a:rPr>
              <a:t>)</a:t>
            </a:r>
            <a:r>
              <a:rPr lang="de-DE" sz="4000" b="1" i="1" dirty="0" smtClean="0"/>
              <a:t>Der Arzt wurde zum Kranken gerufen. 56</a:t>
            </a:r>
            <a:r>
              <a:rPr lang="de-DE" sz="4000" b="1" i="1" dirty="0" smtClean="0">
                <a:sym typeface="Times New Roman"/>
              </a:rPr>
              <a:t>)</a:t>
            </a:r>
            <a:r>
              <a:rPr lang="de-DE" sz="4000" b="1" i="1" dirty="0" smtClean="0"/>
              <a:t>Schade </a:t>
            </a:r>
            <a:r>
              <a:rPr lang="de-DE" sz="4000" b="1" i="1" dirty="0" smtClean="0">
                <a:sym typeface="Times New Roman"/>
              </a:rPr>
              <a:t>(</a:t>
            </a:r>
            <a:r>
              <a:rPr lang="de-DE" sz="4000" b="1" i="1" dirty="0" err="1" smtClean="0"/>
              <a:t>жаль</a:t>
            </a:r>
            <a:r>
              <a:rPr lang="de-DE" sz="4000" b="1" i="1" dirty="0" smtClean="0">
                <a:sym typeface="Times New Roman"/>
              </a:rPr>
              <a:t>)</a:t>
            </a:r>
            <a:r>
              <a:rPr lang="de-DE" sz="4000" b="1" i="1" dirty="0" smtClean="0"/>
              <a:t>, dass von deinem Bruder keine Briefmarken gesammelt werden. 57</a:t>
            </a:r>
            <a:r>
              <a:rPr lang="de-DE" sz="4000" b="1" i="1" dirty="0" smtClean="0">
                <a:sym typeface="Times New Roman"/>
              </a:rPr>
              <a:t>)</a:t>
            </a:r>
            <a:r>
              <a:rPr lang="de-DE" sz="4000" b="1" i="1" dirty="0" smtClean="0"/>
              <a:t>Solche Mäntel werden nicht mehr getragen. 58</a:t>
            </a:r>
            <a:r>
              <a:rPr lang="de-DE" sz="4000" b="1" i="1" dirty="0" smtClean="0">
                <a:sym typeface="Times New Roman"/>
              </a:rPr>
              <a:t>)</a:t>
            </a:r>
            <a:r>
              <a:rPr lang="de-DE" sz="4000" b="1" i="1" dirty="0" smtClean="0"/>
              <a:t>Die russische Sprache wird in vielen Ländern studiert. 59</a:t>
            </a:r>
            <a:r>
              <a:rPr lang="de-DE" sz="4000" b="1" i="1" dirty="0" smtClean="0">
                <a:sym typeface="Times New Roman"/>
              </a:rPr>
              <a:t>)</a:t>
            </a:r>
            <a:r>
              <a:rPr lang="de-DE" sz="4000" b="1" i="1" dirty="0" smtClean="0"/>
              <a:t>In unserem Land wird viel Brot gegessen. 60</a:t>
            </a:r>
            <a:r>
              <a:rPr lang="de-DE" sz="4000" b="1" i="1" dirty="0" smtClean="0">
                <a:sym typeface="Times New Roman"/>
              </a:rPr>
              <a:t>)</a:t>
            </a:r>
            <a:r>
              <a:rPr lang="de-DE" sz="4000" b="1" i="1" dirty="0" smtClean="0"/>
              <a:t>In Deutschland wird viel Kaffee getrunken. 61</a:t>
            </a:r>
            <a:r>
              <a:rPr lang="de-DE" sz="4000" b="1" i="1" dirty="0" smtClean="0">
                <a:sym typeface="Times New Roman"/>
              </a:rPr>
              <a:t>)</a:t>
            </a:r>
            <a:r>
              <a:rPr lang="de-DE" sz="4000" b="1" i="1" dirty="0" smtClean="0"/>
              <a:t>In der ganzen Welt wurde gegen den Krieg gekämpft. </a:t>
            </a:r>
            <a:endParaRPr lang="ru-RU" sz="4000" b="1" i="1"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247864"/>
          </a:xfrm>
          <a:prstGeom prst="rect">
            <a:avLst/>
          </a:prstGeom>
        </p:spPr>
        <p:txBody>
          <a:bodyPr wrap="square">
            <a:spAutoFit/>
          </a:bodyPr>
          <a:lstStyle/>
          <a:p>
            <a:r>
              <a:rPr lang="de-DE" sz="4000" b="1" i="1" dirty="0" smtClean="0"/>
              <a:t>62</a:t>
            </a:r>
            <a:r>
              <a:rPr lang="de-DE" sz="4000" b="1" i="1" dirty="0" smtClean="0">
                <a:sym typeface="Times New Roman"/>
              </a:rPr>
              <a:t>)</a:t>
            </a:r>
            <a:r>
              <a:rPr lang="de-DE" sz="4000" b="1" i="1" dirty="0" smtClean="0"/>
              <a:t>Das Fenster wurde durch den Wind geöffnet. 63</a:t>
            </a:r>
            <a:r>
              <a:rPr lang="de-DE" sz="4000" b="1" i="1" dirty="0" smtClean="0">
                <a:sym typeface="Times New Roman"/>
              </a:rPr>
              <a:t>)</a:t>
            </a:r>
            <a:r>
              <a:rPr lang="de-DE" sz="4000" b="1" i="1" dirty="0" smtClean="0"/>
              <a:t>Die Straßen werden durch elektrisches Licht beleuchtet. 64</a:t>
            </a:r>
            <a:r>
              <a:rPr lang="de-DE" sz="4000" b="1" i="1" dirty="0" smtClean="0">
                <a:sym typeface="Times New Roman"/>
              </a:rPr>
              <a:t>)</a:t>
            </a:r>
            <a:r>
              <a:rPr lang="de-DE" sz="4000" b="1" i="1" dirty="0" smtClean="0"/>
              <a:t>In Europa wurde viele Städte und Dörfer durch den Krieg zerstört oder vernichtet. 65</a:t>
            </a:r>
            <a:r>
              <a:rPr lang="de-DE" sz="4000" b="1" i="1" dirty="0" smtClean="0">
                <a:sym typeface="Times New Roman"/>
              </a:rPr>
              <a:t>)</a:t>
            </a:r>
            <a:r>
              <a:rPr lang="de-DE" sz="4000" b="1" i="1" dirty="0" smtClean="0"/>
              <a:t>Leipzig wird das “das Schaufenster </a:t>
            </a:r>
            <a:r>
              <a:rPr lang="de-DE" sz="4000" b="1" i="1" dirty="0" smtClean="0">
                <a:sym typeface="Times New Roman"/>
              </a:rPr>
              <a:t>(</a:t>
            </a:r>
            <a:r>
              <a:rPr lang="de-DE" sz="4000" b="1" i="1" dirty="0" err="1" smtClean="0"/>
              <a:t>витрина</a:t>
            </a:r>
            <a:r>
              <a:rPr lang="de-DE" sz="4000" b="1" i="1" dirty="0" smtClean="0">
                <a:sym typeface="Times New Roman"/>
              </a:rPr>
              <a:t>)</a:t>
            </a:r>
            <a:r>
              <a:rPr lang="de-DE" sz="4000" b="1" i="1" dirty="0" smtClean="0"/>
              <a:t> der Welt” genannt. 66</a:t>
            </a:r>
            <a:r>
              <a:rPr lang="de-DE" sz="4000" b="1" i="1" dirty="0" smtClean="0">
                <a:sym typeface="Times New Roman"/>
              </a:rPr>
              <a:t>)</a:t>
            </a:r>
            <a:r>
              <a:rPr lang="de-DE" sz="4000" b="1" i="1" dirty="0" smtClean="0"/>
              <a:t>Es wird in unserer Klasse einander geholfen. 67</a:t>
            </a:r>
            <a:r>
              <a:rPr lang="de-DE" sz="4000" b="1" i="1" dirty="0" smtClean="0">
                <a:sym typeface="Times New Roman"/>
              </a:rPr>
              <a:t>)</a:t>
            </a:r>
            <a:r>
              <a:rPr lang="de-DE" sz="4000" b="1" i="1" dirty="0" smtClean="0"/>
              <a:t>Die Dresdener Gemäldegalerie wurde von der Sowjetunion gerettet. 68</a:t>
            </a:r>
            <a:r>
              <a:rPr lang="de-DE" sz="4000" b="1" i="1" dirty="0" smtClean="0">
                <a:sym typeface="Times New Roman"/>
              </a:rPr>
              <a:t>)</a:t>
            </a:r>
            <a:r>
              <a:rPr lang="de-DE" sz="4000" b="1" i="1" dirty="0" smtClean="0"/>
              <a:t>Um halb eins wurde das Mittagessen gebracht. </a:t>
            </a:r>
            <a:endParaRPr lang="ru-RU" sz="4000" b="1" i="1"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863417"/>
          </a:xfrm>
          <a:prstGeom prst="rect">
            <a:avLst/>
          </a:prstGeom>
        </p:spPr>
        <p:txBody>
          <a:bodyPr wrap="square">
            <a:spAutoFit/>
          </a:bodyPr>
          <a:lstStyle/>
          <a:p>
            <a:r>
              <a:rPr lang="de-DE" sz="4000" b="1" i="1" dirty="0" smtClean="0"/>
              <a:t>69</a:t>
            </a:r>
            <a:r>
              <a:rPr lang="de-DE" sz="4000" b="1" i="1" dirty="0" smtClean="0">
                <a:sym typeface="Times New Roman"/>
              </a:rPr>
              <a:t>)</a:t>
            </a:r>
            <a:r>
              <a:rPr lang="de-DE" sz="4000" b="1" i="1" dirty="0" smtClean="0"/>
              <a:t>Auf der Konferenz wurde ein neuer Sekretär gewählt. 70</a:t>
            </a:r>
            <a:r>
              <a:rPr lang="de-DE" sz="4000" b="1" i="1" dirty="0" smtClean="0">
                <a:sym typeface="Times New Roman"/>
              </a:rPr>
              <a:t>)</a:t>
            </a:r>
            <a:r>
              <a:rPr lang="de-DE" sz="4000" b="1" i="1" dirty="0" smtClean="0"/>
              <a:t>Wo werden hier die Zähne plombiert? 71</a:t>
            </a:r>
            <a:r>
              <a:rPr lang="de-DE" sz="4000" b="1" i="1" dirty="0" smtClean="0">
                <a:sym typeface="Times New Roman"/>
              </a:rPr>
              <a:t>)</a:t>
            </a:r>
            <a:r>
              <a:rPr lang="de-DE" sz="4000" b="1" i="1" dirty="0" smtClean="0"/>
              <a:t>Wer weiß, wie dieses Wort geschrieben wird? 72</a:t>
            </a:r>
            <a:r>
              <a:rPr lang="de-DE" sz="4000" b="1" i="1" dirty="0" smtClean="0">
                <a:sym typeface="Times New Roman"/>
              </a:rPr>
              <a:t>)</a:t>
            </a:r>
            <a:r>
              <a:rPr lang="de-DE" sz="4000" b="1" i="1" dirty="0" smtClean="0"/>
              <a:t>Welche Berufe werden von der deutschen Jugend besonders gern gewählt? 73</a:t>
            </a:r>
            <a:r>
              <a:rPr lang="de-DE" sz="4000" b="1" i="1" dirty="0" smtClean="0">
                <a:sym typeface="Times New Roman"/>
              </a:rPr>
              <a:t>)</a:t>
            </a:r>
            <a:r>
              <a:rPr lang="de-DE" sz="4000" b="1" i="1" dirty="0" smtClean="0"/>
              <a:t>Wie wird im Deutschen die Adresse geschrieben? 74</a:t>
            </a:r>
            <a:r>
              <a:rPr lang="de-DE" sz="4000" b="1" i="1" dirty="0" smtClean="0">
                <a:sym typeface="Times New Roman"/>
              </a:rPr>
              <a:t>)</a:t>
            </a:r>
            <a:r>
              <a:rPr lang="de-DE" sz="4000" b="1" i="1" dirty="0" smtClean="0"/>
              <a:t>In unserer Schule werden viele Ausstellungen organisiert. 75</a:t>
            </a:r>
            <a:r>
              <a:rPr lang="de-DE" sz="4000" b="1" i="1" dirty="0" smtClean="0">
                <a:sym typeface="Times New Roman"/>
              </a:rPr>
              <a:t>)</a:t>
            </a:r>
            <a:r>
              <a:rPr lang="de-DE" sz="4000" b="1" i="1" dirty="0" smtClean="0"/>
              <a:t>In Brasilien wird überall Fußball gespielt. 76</a:t>
            </a:r>
            <a:r>
              <a:rPr lang="de-DE" sz="4000" b="1" i="1" dirty="0" smtClean="0">
                <a:sym typeface="Times New Roman"/>
              </a:rPr>
              <a:t>)</a:t>
            </a:r>
            <a:r>
              <a:rPr lang="de-DE" sz="4000" b="1" i="1" dirty="0" smtClean="0"/>
              <a:t>Der Walzer </a:t>
            </a:r>
            <a:r>
              <a:rPr lang="de-DE" sz="4000" b="1" i="1" dirty="0" smtClean="0">
                <a:sym typeface="Times New Roman"/>
              </a:rPr>
              <a:t>(</a:t>
            </a:r>
            <a:r>
              <a:rPr lang="de-DE" sz="4000" b="1" i="1" dirty="0" err="1" smtClean="0"/>
              <a:t>вальс</a:t>
            </a:r>
            <a:r>
              <a:rPr lang="de-DE" sz="4000" b="1" i="1" dirty="0" smtClean="0">
                <a:sym typeface="Times New Roman"/>
              </a:rPr>
              <a:t>)</a:t>
            </a:r>
            <a:r>
              <a:rPr lang="de-DE" sz="4000" b="1" i="1" dirty="0" smtClean="0"/>
              <a:t> wird jetzt wieder von den Jugendlichen getanzt. 77</a:t>
            </a:r>
            <a:r>
              <a:rPr lang="de-DE" sz="4000" b="1" i="1" dirty="0" smtClean="0">
                <a:sym typeface="Times New Roman"/>
              </a:rPr>
              <a:t>)</a:t>
            </a:r>
            <a:r>
              <a:rPr lang="de-DE" sz="4000" b="1" i="1" dirty="0" smtClean="0"/>
              <a:t>Das Buch wird von dem Vater gelesen</a:t>
            </a:r>
            <a:r>
              <a:rPr lang="de-DE" sz="4000" b="1" dirty="0" smtClean="0"/>
              <a:t>. </a:t>
            </a:r>
            <a:endParaRPr lang="ru-RU" sz="4000" b="1"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863417"/>
          </a:xfrm>
          <a:prstGeom prst="rect">
            <a:avLst/>
          </a:prstGeom>
        </p:spPr>
        <p:txBody>
          <a:bodyPr wrap="square">
            <a:spAutoFit/>
          </a:bodyPr>
          <a:lstStyle/>
          <a:p>
            <a:r>
              <a:rPr lang="de-DE" sz="4000" b="1" i="1" dirty="0" smtClean="0"/>
              <a:t>78</a:t>
            </a:r>
            <a:r>
              <a:rPr lang="de-DE" sz="4000" b="1" i="1" dirty="0" smtClean="0">
                <a:sym typeface="Times New Roman"/>
              </a:rPr>
              <a:t>)</a:t>
            </a:r>
            <a:r>
              <a:rPr lang="de-DE" sz="4000" b="1" i="1" dirty="0" smtClean="0"/>
              <a:t>Das Haus wird von den Arbeitern gebaut. 79</a:t>
            </a:r>
            <a:r>
              <a:rPr lang="de-DE" sz="4000" b="1" i="1" dirty="0" smtClean="0">
                <a:sym typeface="Times New Roman"/>
              </a:rPr>
              <a:t>)</a:t>
            </a:r>
            <a:r>
              <a:rPr lang="de-DE" sz="4000" b="1" i="1" dirty="0" smtClean="0"/>
              <a:t>Das Kind wird von seiner Mutter gekämmt. 80</a:t>
            </a:r>
            <a:r>
              <a:rPr lang="de-DE" sz="4000" b="1" i="1" dirty="0" smtClean="0">
                <a:sym typeface="Times New Roman"/>
              </a:rPr>
              <a:t>)</a:t>
            </a:r>
            <a:r>
              <a:rPr lang="de-DE" sz="4000" b="1" i="1" dirty="0" smtClean="0"/>
              <a:t>Ich werde oft von meinen Freunden besucht. 81</a:t>
            </a:r>
            <a:r>
              <a:rPr lang="de-DE" sz="4000" b="1" i="1" dirty="0" smtClean="0">
                <a:sym typeface="Times New Roman"/>
              </a:rPr>
              <a:t>)</a:t>
            </a:r>
            <a:r>
              <a:rPr lang="de-DE" sz="4000" b="1" i="1" dirty="0" smtClean="0"/>
              <a:t>Der Roman “Krieg und Frieden” wurde von Leo Tolstoi geschrieben. 82</a:t>
            </a:r>
            <a:r>
              <a:rPr lang="de-DE" sz="4000" b="1" i="1" dirty="0" smtClean="0">
                <a:sym typeface="Times New Roman"/>
              </a:rPr>
              <a:t>)</a:t>
            </a:r>
            <a:r>
              <a:rPr lang="de-DE" sz="4000" b="1" i="1" dirty="0" smtClean="0"/>
              <a:t>Er wird für seine gute Arbeit oft gelobt. 83</a:t>
            </a:r>
            <a:r>
              <a:rPr lang="de-DE" sz="4000" b="1" i="1" dirty="0" smtClean="0">
                <a:sym typeface="Times New Roman"/>
              </a:rPr>
              <a:t>)</a:t>
            </a:r>
            <a:r>
              <a:rPr lang="de-DE" sz="4000" b="1" i="1" dirty="0" smtClean="0"/>
              <a:t>Die Ausstellung wird von vielen Menschen besucht. 84</a:t>
            </a:r>
            <a:r>
              <a:rPr lang="de-DE" sz="4000" b="1" i="1" dirty="0" smtClean="0">
                <a:sym typeface="Times New Roman"/>
              </a:rPr>
              <a:t>)</a:t>
            </a:r>
            <a:r>
              <a:rPr lang="de-DE" sz="4000" b="1" i="1" dirty="0" smtClean="0"/>
              <a:t>Wir wurden in Berlin von unseren deutschen Freunden fotografiert. 85</a:t>
            </a:r>
            <a:r>
              <a:rPr lang="de-DE" sz="4000" b="1" i="1" dirty="0" smtClean="0">
                <a:sym typeface="Times New Roman"/>
              </a:rPr>
              <a:t>)</a:t>
            </a:r>
            <a:r>
              <a:rPr lang="de-DE" sz="4000" b="1" i="1" dirty="0" smtClean="0"/>
              <a:t>Der Direktor wird in der Pause oft angerufen (anrufen = </a:t>
            </a:r>
            <a:r>
              <a:rPr lang="de-DE" sz="4000" b="1" i="1" dirty="0" err="1" smtClean="0"/>
              <a:t>звонить</a:t>
            </a:r>
            <a:r>
              <a:rPr lang="de-DE" sz="4000" b="1" i="1" dirty="0" smtClean="0"/>
              <a:t>). 86</a:t>
            </a:r>
            <a:r>
              <a:rPr lang="de-DE" sz="4000" b="1" i="1" dirty="0" smtClean="0">
                <a:sym typeface="Times New Roman"/>
              </a:rPr>
              <a:t>)</a:t>
            </a:r>
            <a:r>
              <a:rPr lang="de-DE" sz="4000" b="1" i="1" dirty="0" smtClean="0"/>
              <a:t>Du wirst von der Mutter gesucht</a:t>
            </a:r>
            <a:r>
              <a:rPr lang="de-DE" sz="4000" b="1" dirty="0" smtClean="0"/>
              <a:t>.</a:t>
            </a:r>
            <a:endParaRPr lang="ru-RU" sz="4000" b="1"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12192000" cy="6863417"/>
          </a:xfrm>
          <a:prstGeom prst="rect">
            <a:avLst/>
          </a:prstGeom>
        </p:spPr>
        <p:txBody>
          <a:bodyPr wrap="square">
            <a:spAutoFit/>
          </a:bodyPr>
          <a:lstStyle/>
          <a:p>
            <a:r>
              <a:rPr lang="de-DE" sz="4400" b="1" i="1" dirty="0" smtClean="0"/>
              <a:t>87</a:t>
            </a:r>
            <a:r>
              <a:rPr lang="de-DE" sz="4400" b="1" i="1" dirty="0" smtClean="0">
                <a:sym typeface="Times New Roman"/>
              </a:rPr>
              <a:t>)</a:t>
            </a:r>
            <a:r>
              <a:rPr lang="de-DE" sz="4400" b="1" i="1" dirty="0" smtClean="0"/>
              <a:t>Der Arzt wurde zum Kranken gerufen (rufen = </a:t>
            </a:r>
            <a:r>
              <a:rPr lang="de-DE" sz="4400" b="1" i="1" dirty="0" err="1" smtClean="0"/>
              <a:t>звать</a:t>
            </a:r>
            <a:r>
              <a:rPr lang="de-DE" sz="4400" b="1" i="1" dirty="0" smtClean="0"/>
              <a:t>). 88</a:t>
            </a:r>
            <a:r>
              <a:rPr lang="de-DE" sz="4400" b="1" i="1" dirty="0" smtClean="0">
                <a:sym typeface="Times New Roman"/>
              </a:rPr>
              <a:t>)</a:t>
            </a:r>
            <a:r>
              <a:rPr lang="de-DE" sz="4400" b="1" i="1" dirty="0" smtClean="0"/>
              <a:t>In welchem Jahrhundert wurde Kiew gegründet? 89</a:t>
            </a:r>
            <a:r>
              <a:rPr lang="de-DE" sz="4400" b="1" i="1" dirty="0" smtClean="0">
                <a:sym typeface="Times New Roman"/>
              </a:rPr>
              <a:t>)</a:t>
            </a:r>
            <a:r>
              <a:rPr lang="de-DE" sz="4400" b="1" i="1" dirty="0" smtClean="0"/>
              <a:t>Von wem wurde das Gedicht “</a:t>
            </a:r>
            <a:r>
              <a:rPr lang="de-DE" sz="4400" b="1" i="1" dirty="0" err="1" smtClean="0"/>
              <a:t>Borodino</a:t>
            </a:r>
            <a:r>
              <a:rPr lang="de-DE" sz="4400" b="1" i="1" dirty="0" smtClean="0"/>
              <a:t>” geschrieben? 90</a:t>
            </a:r>
            <a:r>
              <a:rPr lang="de-DE" sz="4400" b="1" i="1" dirty="0" smtClean="0">
                <a:sym typeface="Times New Roman"/>
              </a:rPr>
              <a:t>)</a:t>
            </a:r>
            <a:r>
              <a:rPr lang="de-DE" sz="4400" b="1" i="1" dirty="0" smtClean="0"/>
              <a:t>Welche Fremdsprachen werden in unserer Schule gelernt? 91</a:t>
            </a:r>
            <a:r>
              <a:rPr lang="de-DE" sz="4400" b="1" i="1" dirty="0" smtClean="0">
                <a:sym typeface="Times New Roman"/>
              </a:rPr>
              <a:t>)</a:t>
            </a:r>
            <a:r>
              <a:rPr lang="de-DE" sz="4400" b="1" i="1" dirty="0" smtClean="0"/>
              <a:t>Welche Filme werden im Fernsehen besonders oft gezeigt? 92</a:t>
            </a:r>
            <a:r>
              <a:rPr lang="de-DE" sz="4400" b="1" i="1" dirty="0" smtClean="0">
                <a:sym typeface="Times New Roman"/>
              </a:rPr>
              <a:t>)</a:t>
            </a:r>
            <a:r>
              <a:rPr lang="de-DE" sz="4400" b="1" i="1" dirty="0" smtClean="0"/>
              <a:t>Wirst du oft an die Tafel gerufen? 93</a:t>
            </a:r>
            <a:r>
              <a:rPr lang="de-DE" sz="4400" b="1" i="1" dirty="0" smtClean="0">
                <a:sym typeface="Times New Roman"/>
              </a:rPr>
              <a:t>)</a:t>
            </a:r>
            <a:r>
              <a:rPr lang="de-DE" sz="4400" b="1" i="1" dirty="0" smtClean="0"/>
              <a:t>Wirst du gern fotografiert? 94</a:t>
            </a:r>
            <a:r>
              <a:rPr lang="de-DE" sz="4400" b="1" i="1" dirty="0" smtClean="0">
                <a:sym typeface="Times New Roman"/>
              </a:rPr>
              <a:t>)</a:t>
            </a:r>
            <a:r>
              <a:rPr lang="de-DE" sz="4400" b="1" i="1" dirty="0" smtClean="0"/>
              <a:t>Was wird in unserem Büfett verkauft? </a:t>
            </a:r>
            <a:endParaRPr lang="ru-RU" sz="4400" b="1" i="1"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0" y="0"/>
            <a:ext cx="12192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95</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Werden in unserer Klasse gern kurze Kleider getragen? 96</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Werden in unserer Schule die Zähne plombiert? 97</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Werden in unserer Schule oft Sportwettkämpfe organisiert? 98</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welchem Monat wird </a:t>
            </a:r>
            <a:r>
              <a:rPr kumimoji="0" lang="de-DE" sz="4800" b="1"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Schewtschenkos</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Geburtstag gefeiert? 99</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Welche deutsche Stadt wird Florenz an der Elbe genannt? 100</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Welcher Film wurde gestern gezeigt?</a:t>
            </a:r>
            <a:endPar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ChangeArrowheads="1"/>
          </p:cNvSpPr>
          <p:nvPr/>
        </p:nvSpPr>
        <p:spPr bwMode="auto">
          <a:xfrm>
            <a:off x="0" y="0"/>
            <a:ext cx="12192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Lst>
            </a:pPr>
            <a:r>
              <a:rPr kumimoji="0" lang="ru-RU" sz="32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Постройте предложения в </a:t>
            </a:r>
            <a:r>
              <a:rPr kumimoji="0" lang="de-DE" sz="32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Passiv.</a:t>
            </a:r>
            <a:endParaRPr kumimoji="0" lang="de-DE" sz="3200" b="0" i="0" u="none" strike="noStrike" cap="none" normalizeH="0" baseline="0" dirty="0" smtClean="0">
              <a:ln>
                <a:noFill/>
              </a:ln>
              <a:solidFill>
                <a:srgbClr val="3333CC"/>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de-DE" sz="4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Der Seeweg nach Indien — entdecken — </a:t>
            </a:r>
            <a:r>
              <a:rPr kumimoji="0" lang="de-DE" sz="4000" b="1"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Vasko</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da Gama. 2</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Zentralasien — erforschen — zum ersten Mal — N. M. </a:t>
            </a:r>
            <a:r>
              <a:rPr kumimoji="0" lang="de-DE" sz="4000" b="1"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Prshewalski</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3</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Das Radio — erfinden — der russische Gelehrte A. S. Popow. 4</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Neben unserer Schule — bauen — ein Filmtheater. 5</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Amerika — entdecken — Kolumbus. 6</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erste Rechenmaschine — konstruieren — Leibniz. 7</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Oper “Iwan </a:t>
            </a:r>
            <a:r>
              <a:rPr kumimoji="0" lang="de-DE" sz="4000" b="1"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Sussanin</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komponieren — im vorigen Jahrhundert. </a:t>
            </a:r>
            <a:endPar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0" y="0"/>
            <a:ext cx="121920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8</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Ich — einladen. 9</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Sie </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400" b="1"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Вы</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erwarten. 10</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Das Kind — wecken — die Musik. 11</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Dresden — nennen — Florenz an der Elbe. 12</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Du — erwarten — auf dem Bahnhof. 13</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Das periodische System der Elemente — entdecken — </a:t>
            </a:r>
            <a:r>
              <a:rPr kumimoji="0" lang="de-DE" sz="4400" b="1"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Mendelejew</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14</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Moskau — gründen — früher als Berlin. 15</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Der erste Zweitaktgasmotor — konstruieren — Benz. 16</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Der Dynamit — erfinden — Nobel</a:t>
            </a:r>
            <a:r>
              <a:rPr kumimoji="0" lang="de-DE"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de-DE"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0" y="0"/>
            <a:ext cx="12192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Lst>
            </a:pPr>
            <a:r>
              <a:rPr kumimoji="0" lang="ru-RU" sz="32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Переведи предложения. Не</a:t>
            </a:r>
            <a:r>
              <a:rPr kumimoji="0" lang="de-DE" sz="32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 </a:t>
            </a:r>
            <a:r>
              <a:rPr kumimoji="0" lang="ru-RU" sz="32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путай</a:t>
            </a:r>
            <a:r>
              <a:rPr kumimoji="0" lang="de-DE" sz="32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 Futur I Aktiv </a:t>
            </a:r>
            <a:r>
              <a:rPr kumimoji="0" lang="ru-RU" sz="32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с</a:t>
            </a:r>
            <a:r>
              <a:rPr kumimoji="0" lang="de-DE" sz="32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 Präsens </a:t>
            </a:r>
            <a:r>
              <a:rPr kumimoji="0" lang="ru-RU" sz="32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и</a:t>
            </a:r>
            <a:r>
              <a:rPr kumimoji="0" lang="de-DE" sz="32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 Präteritum Passiv.</a:t>
            </a:r>
            <a:endParaRPr kumimoji="0" lang="de-DE" sz="3200" b="0" i="0" u="none" strike="noStrike" cap="none" normalizeH="0" baseline="0" dirty="0" smtClean="0">
              <a:ln>
                <a:noFill/>
              </a:ln>
              <a:solidFill>
                <a:srgbClr val="3333CC"/>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Werke von Puschkin werden in mehreren Sprachen übersetzt. 2</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Wir werden die Werke deutscher Dichter in die Muttersprache übersetzen. 3</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Wir gehen ins Geschäft. Mein Freund wird sich eine neue Mütze kaufen. 4</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Kontrollarbeit wird für den nächsten Monat geplant. 5</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Fragen für die Prüfungen werden vom Lehrer vorbereitet. 6</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Wann wirst du morgen zu Hause sein? 7</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Heute wurden vier Schüler geprüft. </a:t>
            </a:r>
            <a:endPar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0" y="0"/>
            <a:ext cx="12192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8</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Wir werden an der Versammlung teilnehmen. 9</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Wir werden morgen in das Gebietszentrum fahren. 10</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Hier wird nicht gebadet. 11</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Wanderung wurde sehr gut organisiert. 12</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Wann wirst du deinen Koffer packen? 13</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Dieser Schüler wird in jeder Stunde gelobt. 14</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Vor den Feiertagen werden Straßen und Plätze geschmückt.</a:t>
            </a:r>
            <a:endParaRPr kumimoji="0" lang="de-DE" sz="48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0" y="0"/>
            <a:ext cx="1219200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80975" algn="l"/>
              </a:tabLst>
            </a:pPr>
            <a:r>
              <a:rPr kumimoji="0" lang="ru-RU" sz="4000" b="1" u="none" strike="noStrike" cap="none" normalizeH="0" baseline="0" dirty="0" smtClean="0">
                <a:ln>
                  <a:noFill/>
                </a:ln>
                <a:solidFill>
                  <a:srgbClr val="3333CC"/>
                </a:solidFill>
                <a:effectLst/>
                <a:latin typeface="Arial Black" pitchFamily="34" charset="0"/>
                <a:ea typeface="Times New Roman" pitchFamily="18" charset="0"/>
                <a:cs typeface="Times New Roman" pitchFamily="18" charset="0"/>
              </a:rPr>
              <a:t>Многозначность глагола </a:t>
            </a:r>
            <a:r>
              <a:rPr kumimoji="0" lang="de-DE" sz="4000" b="1" u="none" strike="noStrike" cap="none" normalizeH="0" baseline="0" dirty="0" smtClean="0">
                <a:ln>
                  <a:noFill/>
                </a:ln>
                <a:solidFill>
                  <a:srgbClr val="3333CC"/>
                </a:solidFill>
                <a:effectLst/>
                <a:latin typeface="Arial Black" pitchFamily="34" charset="0"/>
                <a:ea typeface="Times New Roman" pitchFamily="18" charset="0"/>
                <a:cs typeface="Times New Roman" pitchFamily="18" charset="0"/>
              </a:rPr>
              <a:t>“werden”</a:t>
            </a:r>
            <a:endParaRPr kumimoji="0" lang="ru-RU" sz="4000" b="0" u="none" strike="noStrike" cap="none" normalizeH="0" baseline="0" dirty="0" smtClean="0">
              <a:ln>
                <a:noFill/>
              </a:ln>
              <a:solidFill>
                <a:srgbClr val="3333CC"/>
              </a:solidFill>
              <a:effectLst/>
              <a:latin typeface="Arial Black"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180975" algn="l"/>
              </a:tabLst>
            </a:pPr>
            <a:r>
              <a:rPr kumimoji="0" lang="de-DE" sz="4000" b="1" i="1" u="none" strike="noStrike" cap="none" normalizeH="0" baseline="0" dirty="0" smtClean="0">
                <a:ln>
                  <a:noFill/>
                </a:ln>
                <a:solidFill>
                  <a:srgbClr val="FF0000"/>
                </a:solidFill>
                <a:effectLst/>
                <a:latin typeface="Arial" pitchFamily="34" charset="0"/>
                <a:ea typeface="Times New Roman" pitchFamily="18" charset="0"/>
                <a:cs typeface="Times New Roman" pitchFamily="18" charset="0"/>
              </a:rPr>
              <a:t>Präsens Aktiv</a:t>
            </a:r>
            <a:endParaRPr kumimoji="0" lang="ru-RU" sz="40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de-DE" sz="4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1)Im Frühling </a:t>
            </a:r>
            <a:r>
              <a:rPr kumimoji="0" lang="de-DE" sz="4000" b="1"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werden</a:t>
            </a:r>
            <a:r>
              <a:rPr kumimoji="0" lang="de-DE" sz="4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die Tage länger. 2)Das Wetter </a:t>
            </a:r>
            <a:r>
              <a:rPr kumimoji="0" lang="de-DE" sz="4000" b="1"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wird</a:t>
            </a:r>
            <a:r>
              <a:rPr kumimoji="0" lang="de-DE" sz="4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wärmer. 3)Du wirst älter und klüger. 4)Alles wird grün. 5)Die Nächte werden kürzer.</a:t>
            </a:r>
            <a:endParaRPr kumimoji="0" lang="ru-RU"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180975" algn="l"/>
              </a:tabLst>
            </a:pPr>
            <a:r>
              <a:rPr kumimoji="0" lang="de-DE" sz="4000" b="1" i="1" u="none" strike="noStrike" cap="none" normalizeH="0" baseline="0" dirty="0" smtClean="0">
                <a:ln>
                  <a:noFill/>
                </a:ln>
                <a:solidFill>
                  <a:srgbClr val="FF0000"/>
                </a:solidFill>
                <a:effectLst/>
                <a:latin typeface="Arial" pitchFamily="34" charset="0"/>
                <a:ea typeface="Times New Roman" pitchFamily="18" charset="0"/>
                <a:cs typeface="Times New Roman" pitchFamily="18" charset="0"/>
              </a:rPr>
              <a:t>Futurum Aktiv = werden + Infinitiv</a:t>
            </a:r>
            <a:endParaRPr kumimoji="0" lang="ru-RU" sz="40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de-DE" sz="4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1)Wir </a:t>
            </a:r>
            <a:r>
              <a:rPr kumimoji="0" lang="de-DE" sz="4000" b="1"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werden</a:t>
            </a:r>
            <a:r>
              <a:rPr kumimoji="0" lang="de-DE" sz="4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im Garten </a:t>
            </a:r>
            <a:r>
              <a:rPr kumimoji="0" lang="de-DE" sz="4000" b="1"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arbeiten</a:t>
            </a:r>
            <a:r>
              <a:rPr kumimoji="0" lang="de-DE" sz="4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2)Wir </a:t>
            </a:r>
            <a:r>
              <a:rPr kumimoji="0" lang="de-DE" sz="4000" b="1"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werden</a:t>
            </a:r>
            <a:r>
              <a:rPr kumimoji="0" lang="de-DE" sz="4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im Juli an das Schwarze Meer </a:t>
            </a:r>
            <a:r>
              <a:rPr kumimoji="0" lang="de-DE" sz="4000" b="1"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fahren</a:t>
            </a:r>
            <a:r>
              <a:rPr kumimoji="0" lang="de-DE" sz="4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3)Ich werde dir eine neue Kassette bringen. 4)Wo wirst du wohnen? 5)Ich werde dir einen Brief schreiben. 6)Wohin wirst du am Sonntag gehen?</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0" y="0"/>
            <a:ext cx="12192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Lst>
            </a:pPr>
            <a:r>
              <a:rPr kumimoji="0" lang="ru-RU" sz="32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Перепиши предложения в </a:t>
            </a:r>
            <a:r>
              <a:rPr kumimoji="0" lang="ru-RU" sz="3200" b="1" i="1" u="none" strike="noStrike" cap="none" normalizeH="0" baseline="0" dirty="0" err="1" smtClean="0">
                <a:ln>
                  <a:noFill/>
                </a:ln>
                <a:solidFill>
                  <a:srgbClr val="3333CC"/>
                </a:solidFill>
                <a:effectLst/>
                <a:latin typeface="Arial" pitchFamily="34" charset="0"/>
                <a:ea typeface="Times New Roman" pitchFamily="18" charset="0"/>
                <a:cs typeface="Arial" pitchFamily="34" charset="0"/>
              </a:rPr>
              <a:t>Passiv</a:t>
            </a:r>
            <a:r>
              <a:rPr kumimoji="0" lang="ru-RU" sz="32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a:t>
            </a:r>
            <a:endParaRPr kumimoji="0" lang="ru-RU" sz="3200" b="0" i="0" u="none" strike="noStrike" cap="none" normalizeH="0" baseline="0" dirty="0" smtClean="0">
              <a:ln>
                <a:noFill/>
              </a:ln>
              <a:solidFill>
                <a:srgbClr val="3333CC"/>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Lst>
            </a:pPr>
            <a:r>
              <a:rPr kumimoji="0" lang="de-DE" sz="3600" b="1" i="1"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Mein Freund hat mich zum Geburtstag eingeladen.</a:t>
            </a:r>
            <a:r>
              <a:rPr kumimoji="0" lang="de-DE" sz="36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r>
              <a:rPr kumimoji="0" lang="de-DE" sz="3600" b="0" i="0" u="none" strike="noStrike" cap="none" normalizeH="0" baseline="0" dirty="0" smtClean="0">
                <a:ln>
                  <a:noFill/>
                </a:ln>
                <a:solidFill>
                  <a:srgbClr val="FF0000"/>
                </a:solidFill>
                <a:effectLst/>
                <a:latin typeface="Times New Roman" pitchFamily="18" charset="0"/>
                <a:ea typeface="Times New Roman" pitchFamily="18" charset="0"/>
                <a:cs typeface="Arial" pitchFamily="34" charset="0"/>
                <a:sym typeface="Symbol" pitchFamily="18" charset="2"/>
              </a:rPr>
              <a:t></a:t>
            </a:r>
            <a:r>
              <a:rPr kumimoji="0" lang="de-DE" sz="36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r>
              <a:rPr kumimoji="0" lang="de-DE" sz="3600" b="1" i="1" u="none" strike="noStrike" cap="none" normalizeH="0" baseline="0" dirty="0" smtClean="0">
                <a:ln>
                  <a:noFill/>
                </a:ln>
                <a:solidFill>
                  <a:srgbClr val="FF0000"/>
                </a:solidFill>
                <a:effectLst/>
                <a:latin typeface="Times New Roman" pitchFamily="18" charset="0"/>
                <a:ea typeface="Times New Roman" pitchFamily="18" charset="0"/>
                <a:cs typeface="Arial" pitchFamily="34" charset="0"/>
                <a:sym typeface="Symbol" pitchFamily="18" charset="2"/>
              </a:rPr>
              <a:t>Ich wurde von meinem Freund zum Geburtstag eingeladen.</a:t>
            </a:r>
            <a:endParaRPr kumimoji="0" lang="de-DE" sz="3600" b="0" i="0" u="none" strike="noStrike" cap="none" normalizeH="0" baseline="0" dirty="0" smtClean="0">
              <a:ln>
                <a:noFill/>
              </a:ln>
              <a:solidFill>
                <a:srgbClr val="FF0000"/>
              </a:solidFill>
              <a:effectLst/>
              <a:latin typeface="Times New Roman" pitchFamily="18" charset="0"/>
              <a:ea typeface="Times New Roman" pitchFamily="18" charset="0"/>
              <a:cs typeface="Arial" pitchFamily="34"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de-DE" sz="36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	</a:t>
            </a:r>
            <a:r>
              <a:rPr kumimoji="0" lang="de-DE" sz="3600" b="1" i="1" u="none" strike="noStrike" cap="none" normalizeH="0" baseline="0" dirty="0" smtClean="0">
                <a:ln>
                  <a:noFill/>
                </a:ln>
                <a:solidFill>
                  <a:schemeClr val="tx1"/>
                </a:solidFill>
                <a:effectLst/>
                <a:ea typeface="Times New Roman" pitchFamily="18" charset="0"/>
                <a:cs typeface="Arial" pitchFamily="34" charset="0"/>
                <a:sym typeface="Symbol" pitchFamily="18" charset="2"/>
              </a:rPr>
              <a:t>1</a:t>
            </a:r>
            <a:r>
              <a:rPr kumimoji="0" lang="de-DE" sz="3600" b="1" i="1" u="none" strike="noStrike" cap="none" normalizeH="0" baseline="0" dirty="0" smtClean="0">
                <a:ln>
                  <a:noFill/>
                </a:ln>
                <a:solidFill>
                  <a:schemeClr val="tx1"/>
                </a:solidFill>
                <a:effectLst/>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ea typeface="Times New Roman" pitchFamily="18" charset="0"/>
                <a:cs typeface="Arial" pitchFamily="34" charset="0"/>
              </a:rPr>
              <a:t>Die Schüler unserer Schule bereiten das Konzert vor. 2</a:t>
            </a:r>
            <a:r>
              <a:rPr kumimoji="0" lang="de-DE" sz="3600" b="1" i="1" u="none" strike="noStrike" cap="none" normalizeH="0" baseline="0" dirty="0" smtClean="0">
                <a:ln>
                  <a:noFill/>
                </a:ln>
                <a:solidFill>
                  <a:schemeClr val="tx1"/>
                </a:solidFill>
                <a:effectLst/>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ea typeface="Times New Roman" pitchFamily="18" charset="0"/>
                <a:cs typeface="Arial" pitchFamily="34" charset="0"/>
              </a:rPr>
              <a:t>Der Schlosser repariert die Maschine. 3</a:t>
            </a:r>
            <a:r>
              <a:rPr kumimoji="0" lang="de-DE" sz="3600" b="1" i="1" u="none" strike="noStrike" cap="none" normalizeH="0" baseline="0" dirty="0" smtClean="0">
                <a:ln>
                  <a:noFill/>
                </a:ln>
                <a:solidFill>
                  <a:schemeClr val="tx1"/>
                </a:solidFill>
                <a:effectLst/>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ea typeface="Times New Roman" pitchFamily="18" charset="0"/>
                <a:cs typeface="Arial" pitchFamily="34" charset="0"/>
              </a:rPr>
              <a:t>Unsere Kühlschränke exportiert man auch ins Ausland. 4</a:t>
            </a:r>
            <a:r>
              <a:rPr kumimoji="0" lang="de-DE" sz="3600" b="1" i="1" u="none" strike="noStrike" cap="none" normalizeH="0" baseline="0" dirty="0" smtClean="0">
                <a:ln>
                  <a:noFill/>
                </a:ln>
                <a:solidFill>
                  <a:schemeClr val="tx1"/>
                </a:solidFill>
                <a:effectLst/>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ea typeface="Times New Roman" pitchFamily="18" charset="0"/>
                <a:cs typeface="Arial" pitchFamily="34" charset="0"/>
              </a:rPr>
              <a:t>Diese seltenen Tulpen pflanzten die Schüler unserer Klasse. 5</a:t>
            </a:r>
            <a:r>
              <a:rPr kumimoji="0" lang="de-DE" sz="3600" b="1" i="1" u="none" strike="noStrike" cap="none" normalizeH="0" baseline="0" dirty="0" smtClean="0">
                <a:ln>
                  <a:noFill/>
                </a:ln>
                <a:solidFill>
                  <a:schemeClr val="tx1"/>
                </a:solidFill>
                <a:effectLst/>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ea typeface="Times New Roman" pitchFamily="18" charset="0"/>
                <a:cs typeface="Arial" pitchFamily="34" charset="0"/>
              </a:rPr>
              <a:t>In unserem Land studiert man gern Fremdsprachen. 6</a:t>
            </a:r>
            <a:r>
              <a:rPr kumimoji="0" lang="de-DE" sz="3600" b="1" i="1" u="none" strike="noStrike" cap="none" normalizeH="0" baseline="0" dirty="0" smtClean="0">
                <a:ln>
                  <a:noFill/>
                </a:ln>
                <a:solidFill>
                  <a:schemeClr val="tx1"/>
                </a:solidFill>
                <a:effectLst/>
                <a:ea typeface="Times New Roman" pitchFamily="18" charset="0"/>
                <a:cs typeface="Arial" pitchFamily="34" charset="0"/>
                <a:sym typeface="Times New Roman" pitchFamily="18" charset="0"/>
              </a:rPr>
              <a:t>)</a:t>
            </a:r>
            <a:r>
              <a:rPr kumimoji="0" lang="de-DE" sz="3600" b="1" i="1" u="none" strike="noStrike" cap="none" normalizeH="0" baseline="0" dirty="0" err="1" smtClean="0">
                <a:ln>
                  <a:noFill/>
                </a:ln>
                <a:solidFill>
                  <a:schemeClr val="tx1"/>
                </a:solidFill>
                <a:effectLst/>
                <a:ea typeface="Times New Roman" pitchFamily="18" charset="0"/>
                <a:cs typeface="Arial" pitchFamily="34" charset="0"/>
              </a:rPr>
              <a:t>Puschkins</a:t>
            </a:r>
            <a:r>
              <a:rPr kumimoji="0" lang="de-DE" sz="3600" b="1" i="1" u="none" strike="noStrike" cap="none" normalizeH="0" baseline="0" dirty="0" smtClean="0">
                <a:ln>
                  <a:noFill/>
                </a:ln>
                <a:solidFill>
                  <a:schemeClr val="tx1"/>
                </a:solidFill>
                <a:effectLst/>
                <a:ea typeface="Times New Roman" pitchFamily="18" charset="0"/>
                <a:cs typeface="Arial" pitchFamily="34" charset="0"/>
              </a:rPr>
              <a:t> Märchen liest man in der ganzen Welt. 7</a:t>
            </a:r>
            <a:r>
              <a:rPr kumimoji="0" lang="de-DE" sz="3600" b="1" i="1" u="none" strike="noStrike" cap="none" normalizeH="0" baseline="0" dirty="0" smtClean="0">
                <a:ln>
                  <a:noFill/>
                </a:ln>
                <a:solidFill>
                  <a:schemeClr val="tx1"/>
                </a:solidFill>
                <a:effectLst/>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ea typeface="Times New Roman" pitchFamily="18" charset="0"/>
                <a:cs typeface="Arial" pitchFamily="34" charset="0"/>
              </a:rPr>
              <a:t>Heute weckte man mich sehr früh. 8</a:t>
            </a:r>
            <a:r>
              <a:rPr kumimoji="0" lang="de-DE" sz="3600" b="1" i="1" u="none" strike="noStrike" cap="none" normalizeH="0" baseline="0" dirty="0" smtClean="0">
                <a:ln>
                  <a:noFill/>
                </a:ln>
                <a:solidFill>
                  <a:schemeClr val="tx1"/>
                </a:solidFill>
                <a:effectLst/>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ea typeface="Times New Roman" pitchFamily="18" charset="0"/>
                <a:cs typeface="Arial" pitchFamily="34" charset="0"/>
              </a:rPr>
              <a:t>Diesen Film demonstriert man heute in allen Kinos. 9</a:t>
            </a:r>
            <a:r>
              <a:rPr kumimoji="0" lang="de-DE" sz="3600" b="1" i="1" u="none" strike="noStrike" cap="none" normalizeH="0" baseline="0" dirty="0" smtClean="0">
                <a:ln>
                  <a:noFill/>
                </a:ln>
                <a:solidFill>
                  <a:schemeClr val="tx1"/>
                </a:solidFill>
                <a:effectLst/>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ea typeface="Times New Roman" pitchFamily="18" charset="0"/>
                <a:cs typeface="Arial" pitchFamily="34" charset="0"/>
              </a:rPr>
              <a:t>Über </a:t>
            </a:r>
            <a:r>
              <a:rPr kumimoji="0" lang="de-DE" sz="3600" b="1" i="1" u="none" strike="noStrike" cap="none" normalizeH="0" baseline="0" dirty="0" smtClean="0">
                <a:ln>
                  <a:noFill/>
                </a:ln>
                <a:solidFill>
                  <a:schemeClr val="tx1"/>
                </a:solidFill>
                <a:effectLst/>
                <a:ea typeface="Times New Roman" pitchFamily="18" charset="0"/>
                <a:cs typeface="Arial" pitchFamily="34" charset="0"/>
                <a:sym typeface="Times New Roman" pitchFamily="18" charset="0"/>
              </a:rPr>
              <a:t>(</a:t>
            </a:r>
            <a:r>
              <a:rPr kumimoji="0" lang="de-DE" sz="3600" b="1" i="1" u="none" strike="noStrike" cap="none" normalizeH="0" baseline="0" dirty="0" err="1" smtClean="0">
                <a:ln>
                  <a:noFill/>
                </a:ln>
                <a:solidFill>
                  <a:schemeClr val="tx1"/>
                </a:solidFill>
                <a:effectLst/>
                <a:ea typeface="Times New Roman" pitchFamily="18" charset="0"/>
                <a:cs typeface="Arial" pitchFamily="34" charset="0"/>
              </a:rPr>
              <a:t>над</a:t>
            </a:r>
            <a:r>
              <a:rPr kumimoji="0" lang="de-DE" sz="3600" b="1" i="1" u="none" strike="noStrike" cap="none" normalizeH="0" baseline="0" dirty="0" smtClean="0">
                <a:ln>
                  <a:noFill/>
                </a:ln>
                <a:solidFill>
                  <a:schemeClr val="tx1"/>
                </a:solidFill>
                <a:effectLst/>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ea typeface="Times New Roman" pitchFamily="18" charset="0"/>
                <a:cs typeface="Arial" pitchFamily="34" charset="0"/>
              </a:rPr>
              <a:t> dem Fluss baut man eine Brücke. </a:t>
            </a:r>
            <a:endParaRPr kumimoji="0" lang="de-DE" sz="3600" b="1" i="1" u="none" strike="noStrike" cap="none" normalizeH="0" baseline="0" dirty="0" smtClean="0">
              <a:ln>
                <a:noFill/>
              </a:ln>
              <a:solidFill>
                <a:schemeClr val="tx1"/>
              </a:solidFill>
              <a:effectLst/>
              <a:ea typeface="Times New Roman" pitchFamily="18" charset="0"/>
              <a:cs typeface="Arial" pitchFamily="34" charset="0"/>
              <a:sym typeface="Times New Roman" pitchFamily="18"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0" y="0"/>
            <a:ext cx="1219200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10</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Der Mechaniker repariert den Motor. 11</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Der Lehrer schickt Helmut nach Kreide. 12</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Früher verkaufte man hier immer frisches Obst. 13</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Am 1. Januar lernt man nicht. 14</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Man badet viel bei heißem Wetter. 15</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Ärzte retteten das Kind. 16</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Dieses Mädchen ruft man besonders oft auf. 17</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Um 2 Uhr rief mich meine Schwester an. 18</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unserem Dorf asphaltiert man alle Straßen. 19</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Mutter weckte den Jungen um 7 Uhr. 20</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Man lud ihn zur Versammlung ein. 21</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Man hat hier früher nur alte Filme gezeigt.</a:t>
            </a:r>
            <a:endPar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0" y="0"/>
            <a:ext cx="12192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ru-RU" sz="3200" b="1" i="1" dirty="0" smtClean="0">
                <a:solidFill>
                  <a:srgbClr val="3333CC"/>
                </a:solidFill>
              </a:rPr>
              <a:t>В ответах используй </a:t>
            </a:r>
            <a:r>
              <a:rPr lang="de-DE" sz="3200" b="1" i="1" dirty="0" smtClean="0">
                <a:solidFill>
                  <a:srgbClr val="3333CC"/>
                </a:solidFill>
              </a:rPr>
              <a:t>Perfekt Passiv</a:t>
            </a:r>
            <a:r>
              <a:rPr lang="ru-RU" sz="3200" b="1" i="1" dirty="0" smtClean="0">
                <a:solidFill>
                  <a:srgbClr val="3333CC"/>
                </a:solidFill>
              </a:rPr>
              <a:t>.</a:t>
            </a:r>
            <a:endParaRPr lang="ru-RU" sz="3200" dirty="0" smtClean="0">
              <a:solidFill>
                <a:srgbClr val="3333CC"/>
              </a:solidFill>
            </a:endParaRPr>
          </a:p>
          <a:p>
            <a:pPr lvl="0"/>
            <a:r>
              <a:rPr lang="de-DE" sz="4000" b="1" i="1" dirty="0" smtClean="0">
                <a:solidFill>
                  <a:srgbClr val="FF0000"/>
                </a:solidFill>
              </a:rPr>
              <a:t>Schreibe den Brief! </a:t>
            </a:r>
            <a:r>
              <a:rPr lang="de-DE" sz="4000" dirty="0" smtClean="0">
                <a:solidFill>
                  <a:srgbClr val="FF0000"/>
                </a:solidFill>
                <a:sym typeface="Symbol"/>
              </a:rPr>
              <a:t></a:t>
            </a:r>
            <a:r>
              <a:rPr lang="de-DE" sz="4000" b="1" i="1" dirty="0" smtClean="0">
                <a:solidFill>
                  <a:srgbClr val="FF0000"/>
                </a:solidFill>
              </a:rPr>
              <a:t> Er </a:t>
            </a:r>
            <a:r>
              <a:rPr lang="de-DE" sz="4000" b="1" i="1" u="sng" dirty="0" smtClean="0">
                <a:solidFill>
                  <a:srgbClr val="FF0000"/>
                </a:solidFill>
              </a:rPr>
              <a:t>ist</a:t>
            </a:r>
            <a:r>
              <a:rPr lang="de-DE" sz="4000" b="1" i="1" dirty="0" smtClean="0">
                <a:solidFill>
                  <a:srgbClr val="FF0000"/>
                </a:solidFill>
              </a:rPr>
              <a:t> schon </a:t>
            </a:r>
            <a:r>
              <a:rPr lang="de-DE" sz="4000" b="1" i="1" u="sng" dirty="0" smtClean="0">
                <a:solidFill>
                  <a:srgbClr val="FF0000"/>
                </a:solidFill>
              </a:rPr>
              <a:t>geschrieben</a:t>
            </a:r>
            <a:r>
              <a:rPr lang="de-DE" sz="4000" b="1" i="1" dirty="0" smtClean="0">
                <a:solidFill>
                  <a:srgbClr val="FF0000"/>
                </a:solidFill>
              </a:rPr>
              <a:t> </a:t>
            </a:r>
            <a:r>
              <a:rPr lang="de-DE" sz="4000" b="1" i="1" u="dbl" dirty="0" smtClean="0">
                <a:solidFill>
                  <a:srgbClr val="FF0000"/>
                </a:solidFill>
              </a:rPr>
              <a:t>worden</a:t>
            </a:r>
            <a:r>
              <a:rPr lang="de-DE" sz="4000" b="1" i="1" dirty="0" smtClean="0">
                <a:solidFill>
                  <a:srgbClr val="FF0000"/>
                </a:solidFill>
              </a:rPr>
              <a:t>.</a:t>
            </a:r>
            <a:endParaRPr lang="ru-RU" sz="4000" dirty="0" smtClean="0">
              <a:solidFill>
                <a:srgbClr val="FF0000"/>
              </a:solidFill>
            </a:endParaRPr>
          </a:p>
          <a:p>
            <a:r>
              <a:rPr lang="de-DE" sz="4000" b="1" i="1" dirty="0" smtClean="0"/>
              <a:t>	1</a:t>
            </a:r>
            <a:r>
              <a:rPr lang="de-DE" sz="4000" b="1" i="1" dirty="0" smtClean="0">
                <a:sym typeface="Times New Roman"/>
              </a:rPr>
              <a:t>)</a:t>
            </a:r>
            <a:r>
              <a:rPr lang="de-DE" sz="4000" b="1" i="1" dirty="0" smtClean="0"/>
              <a:t>Übersetze den Text! 2</a:t>
            </a:r>
            <a:r>
              <a:rPr lang="de-DE" sz="4000" b="1" i="1" dirty="0" smtClean="0">
                <a:sym typeface="Times New Roman"/>
              </a:rPr>
              <a:t>)</a:t>
            </a:r>
            <a:r>
              <a:rPr lang="de-DE" sz="4000" b="1" i="1" dirty="0" smtClean="0"/>
              <a:t>Wiederhole die Regel! 3</a:t>
            </a:r>
            <a:r>
              <a:rPr lang="de-DE" sz="4000" b="1" i="1" dirty="0" smtClean="0">
                <a:sym typeface="Times New Roman"/>
              </a:rPr>
              <a:t>)</a:t>
            </a:r>
            <a:r>
              <a:rPr lang="de-DE" sz="4000" b="1" i="1" dirty="0" smtClean="0"/>
              <a:t>Schicke das Telegramm! 4</a:t>
            </a:r>
            <a:r>
              <a:rPr lang="de-DE" sz="4000" b="1" i="1" dirty="0" smtClean="0">
                <a:sym typeface="Times New Roman"/>
              </a:rPr>
              <a:t>)</a:t>
            </a:r>
            <a:r>
              <a:rPr lang="de-DE" sz="4000" b="1" i="1" dirty="0" smtClean="0"/>
              <a:t>Sammle die Hefte ein! 5</a:t>
            </a:r>
            <a:r>
              <a:rPr lang="de-DE" sz="4000" b="1" i="1" dirty="0" smtClean="0">
                <a:sym typeface="Times New Roman"/>
              </a:rPr>
              <a:t>)</a:t>
            </a:r>
            <a:r>
              <a:rPr lang="de-DE" sz="4000" b="1" i="1" dirty="0" smtClean="0"/>
              <a:t>Packe den Koffer! 6</a:t>
            </a:r>
            <a:r>
              <a:rPr lang="de-DE" sz="4000" b="1" i="1" dirty="0" smtClean="0">
                <a:sym typeface="Times New Roman"/>
              </a:rPr>
              <a:t>)</a:t>
            </a:r>
            <a:r>
              <a:rPr lang="de-DE" sz="4000" b="1" i="1" dirty="0" smtClean="0"/>
              <a:t>Fege den Fußboden! 7</a:t>
            </a:r>
            <a:r>
              <a:rPr lang="de-DE" sz="4000" b="1" i="1" dirty="0" smtClean="0">
                <a:sym typeface="Times New Roman"/>
              </a:rPr>
              <a:t>)</a:t>
            </a:r>
            <a:r>
              <a:rPr lang="de-DE" sz="4000" b="1" i="1" dirty="0" smtClean="0"/>
              <a:t>Bestelle die Fahrkarten! 8</a:t>
            </a:r>
            <a:r>
              <a:rPr lang="de-DE" sz="4000" b="1" i="1" dirty="0" smtClean="0">
                <a:sym typeface="Times New Roman"/>
              </a:rPr>
              <a:t>)</a:t>
            </a:r>
            <a:r>
              <a:rPr lang="de-DE" sz="4000" b="1" i="1" dirty="0" smtClean="0"/>
              <a:t>Füttere das Kind! 9</a:t>
            </a:r>
            <a:r>
              <a:rPr lang="de-DE" sz="4000" b="1" i="1" dirty="0" smtClean="0">
                <a:sym typeface="Times New Roman"/>
              </a:rPr>
              <a:t>)</a:t>
            </a:r>
            <a:r>
              <a:rPr lang="de-DE" sz="4000" b="1" i="1" dirty="0" smtClean="0"/>
              <a:t>Repariere den Bücherschrank! 10</a:t>
            </a:r>
            <a:r>
              <a:rPr lang="de-DE" sz="4000" b="1" i="1" dirty="0" smtClean="0">
                <a:sym typeface="Times New Roman"/>
              </a:rPr>
              <a:t>)</a:t>
            </a:r>
            <a:r>
              <a:rPr lang="de-DE" sz="4000" b="1" i="1" dirty="0" smtClean="0"/>
              <a:t>Fotografiere den Wald! 11</a:t>
            </a:r>
            <a:r>
              <a:rPr lang="de-DE" sz="4000" b="1" i="1" dirty="0" smtClean="0">
                <a:sym typeface="Times New Roman"/>
              </a:rPr>
              <a:t>)</a:t>
            </a:r>
            <a:r>
              <a:rPr lang="de-DE" sz="4000" b="1" i="1" dirty="0" smtClean="0"/>
              <a:t>Decke den Tisch!</a:t>
            </a:r>
            <a:endParaRPr lang="ru-RU" sz="4000" b="1" i="1"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ChangeArrowheads="1"/>
          </p:cNvSpPr>
          <p:nvPr/>
        </p:nvSpPr>
        <p:spPr bwMode="auto">
          <a:xfrm>
            <a:off x="0" y="0"/>
            <a:ext cx="12192000" cy="60631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Lst>
            </a:pPr>
            <a:r>
              <a:rPr kumimoji="0" lang="ru-RU" sz="32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Переведи предложения. Обрати внимание на перевод модальных глаголов с </a:t>
            </a:r>
            <a:r>
              <a:rPr kumimoji="0" lang="de-DE" sz="32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Infinitiv Passiv</a:t>
            </a:r>
            <a:r>
              <a:rPr kumimoji="0" lang="ru-RU" sz="32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a:t>
            </a:r>
            <a:endParaRPr kumimoji="0" lang="ru-RU" sz="3200" b="0" i="0" u="none" strike="noStrike" cap="none" normalizeH="0" baseline="0" dirty="0" smtClean="0">
              <a:ln>
                <a:noFill/>
              </a:ln>
              <a:solidFill>
                <a:srgbClr val="3333CC"/>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ru-RU"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Dieser Text </a:t>
            </a:r>
            <a:r>
              <a:rPr kumimoji="0" lang="de-DE" sz="3600" b="1" i="1" u="sng" strike="noStrike" cap="none" normalizeH="0" baseline="0" dirty="0" smtClean="0">
                <a:ln>
                  <a:noFill/>
                </a:ln>
                <a:solidFill>
                  <a:srgbClr val="FF0000"/>
                </a:solidFill>
                <a:effectLst/>
                <a:latin typeface="Arial" pitchFamily="34" charset="0"/>
                <a:ea typeface="Times New Roman" pitchFamily="18" charset="0"/>
                <a:cs typeface="Arial" pitchFamily="34" charset="0"/>
                <a:sym typeface="Times New Roman" pitchFamily="18" charset="0"/>
              </a:rPr>
              <a:t>soll</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 ohne Wörterbuch </a:t>
            </a:r>
            <a:r>
              <a:rPr kumimoji="0" lang="de-DE" sz="3600" b="1" i="1" u="sng" strike="noStrike" cap="none" normalizeH="0" baseline="0" dirty="0" smtClean="0">
                <a:ln>
                  <a:noFill/>
                </a:ln>
                <a:solidFill>
                  <a:srgbClr val="FF0000"/>
                </a:solidFill>
                <a:effectLst/>
                <a:latin typeface="Arial" pitchFamily="34" charset="0"/>
                <a:ea typeface="Times New Roman" pitchFamily="18" charset="0"/>
                <a:cs typeface="Arial" pitchFamily="34" charset="0"/>
                <a:sym typeface="Times New Roman" pitchFamily="18" charset="0"/>
              </a:rPr>
              <a:t>übersetzt</a:t>
            </a:r>
            <a:r>
              <a:rPr kumimoji="0" lang="de-DE" sz="3600" b="1" i="1" u="none" strike="noStrike" cap="none" normalizeH="0" baseline="0" dirty="0" smtClean="0">
                <a:ln>
                  <a:noFill/>
                </a:ln>
                <a:solidFill>
                  <a:srgbClr val="FF0000"/>
                </a:solidFill>
                <a:effectLst/>
                <a:latin typeface="Arial" pitchFamily="34" charset="0"/>
                <a:ea typeface="Times New Roman" pitchFamily="18" charset="0"/>
                <a:cs typeface="Arial" pitchFamily="34" charset="0"/>
                <a:sym typeface="Times New Roman" pitchFamily="18" charset="0"/>
              </a:rPr>
              <a:t> </a:t>
            </a:r>
            <a:r>
              <a:rPr kumimoji="0" lang="de-DE" sz="3600" b="1" i="1" u="sng" strike="noStrike" cap="none" normalizeH="0" baseline="0" dirty="0" smtClean="0">
                <a:ln>
                  <a:noFill/>
                </a:ln>
                <a:solidFill>
                  <a:srgbClr val="FF0000"/>
                </a:solidFill>
                <a:effectLst/>
                <a:latin typeface="Arial" pitchFamily="34" charset="0"/>
                <a:ea typeface="Times New Roman" pitchFamily="18" charset="0"/>
                <a:cs typeface="Arial" pitchFamily="34" charset="0"/>
                <a:sym typeface="Times New Roman" pitchFamily="18" charset="0"/>
              </a:rPr>
              <a:t>werden</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 2)</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Gäste aus Berlin können im nächsten Sommer eingeladen werden. 3</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Alle Wörter sollen zur Kontrollarbeit wiederholt werden. 4</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Um wie viel Uhr soll der Tisch gedeckt werden? 5</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Zwei Artikel müssen bis morgen beendet werden. 6</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Vier Themen soll</a:t>
            </a:r>
            <a:r>
              <a:rPr kumimoji="0" lang="de-DE" sz="3600" b="1" i="1" u="sng"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te</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n im vorigen Monat wiederholt werden. 7)</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Diese Bücher können den Kindern empfohlen werden. 8</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Der Film soll</a:t>
            </a:r>
            <a:r>
              <a:rPr kumimoji="0" lang="de-DE" sz="3600" b="1" i="1" u="sng"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te</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 gestern gezeigt werden.</a:t>
            </a:r>
            <a:endParaRPr kumimoji="0" lang="ru-RU" sz="2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0" y="0"/>
            <a:ext cx="1219200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41325" marR="0" lvl="0" indent="457200" algn="just" defTabSz="914400" rtl="0" eaLnBrk="1" fontAlgn="base" latinLnBrk="0" hangingPunct="1">
              <a:lnSpc>
                <a:spcPct val="100000"/>
              </a:lnSpc>
              <a:spcBef>
                <a:spcPct val="0"/>
              </a:spcBef>
              <a:spcAft>
                <a:spcPct val="0"/>
              </a:spcAft>
              <a:buClrTx/>
              <a:buSzTx/>
              <a:buFont typeface="Arial" pitchFamily="34" charset="0"/>
              <a:buChar char="•"/>
              <a:tabLst>
                <a:tab pos="441325" algn="l"/>
                <a:tab pos="536575" algn="l"/>
              </a:tabLst>
            </a:pPr>
            <a:r>
              <a:rPr kumimoji="0" lang="de-DE" sz="4000" b="1" i="1" u="none" strike="noStrike" cap="none" normalizeH="0" baseline="0" dirty="0" smtClean="0">
                <a:ln>
                  <a:noFill/>
                </a:ln>
                <a:solidFill>
                  <a:srgbClr val="0000CC"/>
                </a:solidFill>
                <a:effectLst/>
                <a:latin typeface="Arial" pitchFamily="34" charset="0"/>
                <a:ea typeface="Times New Roman" pitchFamily="18" charset="0"/>
                <a:cs typeface="Times New Roman" pitchFamily="18" charset="0"/>
              </a:rPr>
              <a:t>Die Arbeiter </a:t>
            </a:r>
            <a:r>
              <a:rPr kumimoji="0" lang="de-DE" sz="4000" b="1" i="1" u="sng" strike="noStrike" cap="none" normalizeH="0" baseline="0" dirty="0" smtClean="0">
                <a:ln>
                  <a:noFill/>
                </a:ln>
                <a:solidFill>
                  <a:srgbClr val="FF0000"/>
                </a:solidFill>
                <a:effectLst/>
                <a:latin typeface="Arial" pitchFamily="34" charset="0"/>
                <a:ea typeface="Times New Roman" pitchFamily="18" charset="0"/>
                <a:cs typeface="Times New Roman" pitchFamily="18" charset="0"/>
              </a:rPr>
              <a:t>bauen</a:t>
            </a:r>
            <a:r>
              <a:rPr kumimoji="0" lang="de-DE" sz="4000" b="1" i="1" u="none" strike="noStrike" cap="none" normalizeH="0" baseline="0" dirty="0" smtClean="0">
                <a:ln>
                  <a:noFill/>
                </a:ln>
                <a:solidFill>
                  <a:srgbClr val="0000CC"/>
                </a:solidFill>
                <a:effectLst/>
                <a:latin typeface="Arial" pitchFamily="34" charset="0"/>
                <a:ea typeface="Times New Roman" pitchFamily="18" charset="0"/>
                <a:cs typeface="Times New Roman" pitchFamily="18" charset="0"/>
              </a:rPr>
              <a:t> ein Haus.  (Aktiv</a:t>
            </a:r>
            <a:r>
              <a:rPr kumimoji="0" lang="de-DE" sz="4000" b="1" i="1" u="none" strike="noStrike" cap="none" normalizeH="0" baseline="0" dirty="0" smtClean="0">
                <a:ln>
                  <a:noFill/>
                </a:ln>
                <a:solidFill>
                  <a:srgbClr val="0000CC"/>
                </a:solidFill>
                <a:effectLst/>
                <a:latin typeface="Arial" pitchFamily="34" charset="0"/>
                <a:ea typeface="Times New Roman" pitchFamily="18" charset="0"/>
                <a:cs typeface="Times New Roman" pitchFamily="18" charset="0"/>
              </a:rPr>
              <a:t>)</a:t>
            </a:r>
          </a:p>
          <a:p>
            <a:pPr marL="441325" marR="0" lvl="0" indent="457200" algn="just" defTabSz="914400" rtl="0" eaLnBrk="1" fontAlgn="base" latinLnBrk="0" hangingPunct="1">
              <a:lnSpc>
                <a:spcPct val="100000"/>
              </a:lnSpc>
              <a:spcBef>
                <a:spcPct val="0"/>
              </a:spcBef>
              <a:spcAft>
                <a:spcPct val="0"/>
              </a:spcAft>
              <a:buClrTx/>
              <a:buSzTx/>
              <a:buFont typeface="Arial" pitchFamily="34" charset="0"/>
              <a:buChar char="•"/>
              <a:tabLst>
                <a:tab pos="441325" algn="l"/>
                <a:tab pos="536575" algn="l"/>
              </a:tabLst>
            </a:pPr>
            <a:r>
              <a:rPr lang="ru-RU" sz="4000" b="1" i="1" dirty="0" smtClean="0">
                <a:solidFill>
                  <a:srgbClr val="0000CC"/>
                </a:solidFill>
                <a:cs typeface="Times New Roman" pitchFamily="18" charset="0"/>
              </a:rPr>
              <a:t>Рабочие строят дом.</a:t>
            </a:r>
            <a:endParaRPr kumimoji="0" lang="ru-RU" sz="4000" b="0" i="0" u="none" strike="noStrike" cap="none" normalizeH="0" baseline="0" dirty="0" smtClean="0">
              <a:ln>
                <a:noFill/>
              </a:ln>
              <a:solidFill>
                <a:srgbClr val="0000CC"/>
              </a:solidFill>
              <a:effectLst/>
              <a:latin typeface="Arial" pitchFamily="34" charset="0"/>
              <a:cs typeface="Arial" pitchFamily="34" charset="0"/>
            </a:endParaRPr>
          </a:p>
          <a:p>
            <a:pPr marL="441325" marR="0" lvl="0" indent="457200" algn="just" defTabSz="914400" rtl="0" eaLnBrk="0" fontAlgn="base" latinLnBrk="0" hangingPunct="0">
              <a:lnSpc>
                <a:spcPct val="100000"/>
              </a:lnSpc>
              <a:spcBef>
                <a:spcPct val="0"/>
              </a:spcBef>
              <a:spcAft>
                <a:spcPct val="0"/>
              </a:spcAft>
              <a:buClrTx/>
              <a:buSzTx/>
              <a:buFont typeface="Arial" pitchFamily="34" charset="0"/>
              <a:buChar char="•"/>
              <a:tabLst>
                <a:tab pos="441325" algn="l"/>
                <a:tab pos="536575" algn="l"/>
              </a:tabLst>
            </a:pPr>
            <a:r>
              <a:rPr kumimoji="0" lang="de-DE" sz="4000" b="1" i="1" u="none" strike="noStrike" cap="none" normalizeH="0" baseline="0" dirty="0" smtClean="0">
                <a:ln>
                  <a:noFill/>
                </a:ln>
                <a:solidFill>
                  <a:srgbClr val="0000CC"/>
                </a:solidFill>
                <a:effectLst/>
                <a:latin typeface="Arial" pitchFamily="34" charset="0"/>
                <a:ea typeface="Times New Roman" pitchFamily="18" charset="0"/>
                <a:cs typeface="Times New Roman" pitchFamily="18" charset="0"/>
              </a:rPr>
              <a:t>Ein Haus </a:t>
            </a:r>
            <a:r>
              <a:rPr kumimoji="0" lang="de-DE" sz="4000" b="1" i="1" u="sng" strike="noStrike" cap="none" normalizeH="0" baseline="0" dirty="0" smtClean="0">
                <a:ln>
                  <a:noFill/>
                </a:ln>
                <a:solidFill>
                  <a:srgbClr val="FF0000"/>
                </a:solidFill>
                <a:effectLst>
                  <a:outerShdw blurRad="38100" dist="38100" dir="2700000" algn="tl">
                    <a:srgbClr val="000000">
                      <a:alpha val="43137"/>
                    </a:srgbClr>
                  </a:outerShdw>
                </a:effectLst>
                <a:latin typeface="Arial" pitchFamily="34" charset="0"/>
                <a:ea typeface="Times New Roman" pitchFamily="18" charset="0"/>
                <a:cs typeface="Times New Roman" pitchFamily="18" charset="0"/>
              </a:rPr>
              <a:t>wird</a:t>
            </a:r>
            <a:r>
              <a:rPr kumimoji="0" lang="de-DE" sz="4000" b="1" i="1" u="sng" strike="noStrike" cap="none" normalizeH="0" baseline="0" dirty="0" smtClean="0">
                <a:ln>
                  <a:noFill/>
                </a:ln>
                <a:solidFill>
                  <a:srgbClr val="FF0000"/>
                </a:solidFill>
                <a:effectLst/>
                <a:latin typeface="Arial" pitchFamily="34" charset="0"/>
                <a:ea typeface="Times New Roman" pitchFamily="18" charset="0"/>
                <a:cs typeface="Times New Roman" pitchFamily="18" charset="0"/>
              </a:rPr>
              <a:t> gebaut</a:t>
            </a:r>
            <a:r>
              <a:rPr kumimoji="0" lang="de-DE" sz="4000" b="1" i="1" u="none" strike="noStrike" cap="none" normalizeH="0" baseline="0" dirty="0" smtClean="0">
                <a:ln>
                  <a:noFill/>
                </a:ln>
                <a:solidFill>
                  <a:srgbClr val="0000CC"/>
                </a:solidFill>
                <a:effectLst/>
                <a:latin typeface="Arial" pitchFamily="34" charset="0"/>
                <a:ea typeface="Times New Roman" pitchFamily="18" charset="0"/>
                <a:cs typeface="Times New Roman" pitchFamily="18" charset="0"/>
              </a:rPr>
              <a:t>.         (Passiv</a:t>
            </a:r>
            <a:r>
              <a:rPr kumimoji="0" lang="de-DE" sz="4000" b="1" i="1" u="none" strike="noStrike" cap="none" normalizeH="0" baseline="0" dirty="0" smtClean="0">
                <a:ln>
                  <a:noFill/>
                </a:ln>
                <a:solidFill>
                  <a:srgbClr val="0000CC"/>
                </a:solidFill>
                <a:effectLst/>
                <a:latin typeface="Arial" pitchFamily="34" charset="0"/>
                <a:ea typeface="Times New Roman" pitchFamily="18" charset="0"/>
                <a:cs typeface="Times New Roman" pitchFamily="18" charset="0"/>
              </a:rPr>
              <a:t>)</a:t>
            </a:r>
            <a:endParaRPr kumimoji="0" lang="ru-RU" sz="4000" b="1" i="1" u="none" strike="noStrike" cap="none" normalizeH="0" baseline="0" dirty="0" smtClean="0">
              <a:ln>
                <a:noFill/>
              </a:ln>
              <a:solidFill>
                <a:srgbClr val="0000CC"/>
              </a:solidFill>
              <a:effectLst/>
              <a:latin typeface="Arial" pitchFamily="34" charset="0"/>
              <a:ea typeface="Times New Roman" pitchFamily="18" charset="0"/>
              <a:cs typeface="Times New Roman" pitchFamily="18" charset="0"/>
            </a:endParaRPr>
          </a:p>
          <a:p>
            <a:pPr marL="441325" marR="0" lvl="0" indent="457200" algn="just" defTabSz="914400" rtl="0" eaLnBrk="0" fontAlgn="base" latinLnBrk="0" hangingPunct="0">
              <a:lnSpc>
                <a:spcPct val="100000"/>
              </a:lnSpc>
              <a:spcBef>
                <a:spcPct val="0"/>
              </a:spcBef>
              <a:spcAft>
                <a:spcPct val="0"/>
              </a:spcAft>
              <a:buClrTx/>
              <a:buSzTx/>
              <a:buFont typeface="Arial" pitchFamily="34" charset="0"/>
              <a:buChar char="•"/>
              <a:tabLst>
                <a:tab pos="441325" algn="l"/>
                <a:tab pos="536575" algn="l"/>
              </a:tabLst>
            </a:pPr>
            <a:r>
              <a:rPr lang="ru-RU" sz="4000" b="1" i="1" dirty="0" smtClean="0">
                <a:solidFill>
                  <a:srgbClr val="0000CC"/>
                </a:solidFill>
                <a:ea typeface="Times New Roman" pitchFamily="18" charset="0"/>
                <a:cs typeface="Times New Roman" pitchFamily="18" charset="0"/>
              </a:rPr>
              <a:t>Дом строится.</a:t>
            </a:r>
            <a:endParaRPr kumimoji="0" lang="de-DE" sz="4000" b="1" i="1" u="none" strike="noStrike" cap="none" normalizeH="0" baseline="0" dirty="0" smtClean="0">
              <a:ln>
                <a:noFill/>
              </a:ln>
              <a:solidFill>
                <a:srgbClr val="0000CC"/>
              </a:solidFill>
              <a:effectLst/>
              <a:latin typeface="Arial" pitchFamily="34" charset="0"/>
              <a:ea typeface="Times New Roman" pitchFamily="18" charset="0"/>
              <a:cs typeface="Times New Roman" pitchFamily="18" charset="0"/>
            </a:endParaRPr>
          </a:p>
          <a:p>
            <a:pPr marL="441325" indent="457200" algn="just">
              <a:buFont typeface="Arial" pitchFamily="34" charset="0"/>
              <a:buChar char="•"/>
              <a:tabLst>
                <a:tab pos="441325" algn="l"/>
                <a:tab pos="536575" algn="l"/>
              </a:tabLst>
            </a:pPr>
            <a:r>
              <a:rPr lang="de-DE" sz="4000" b="1" i="1" dirty="0" smtClean="0">
                <a:solidFill>
                  <a:srgbClr val="0000CC"/>
                </a:solidFill>
                <a:ea typeface="Times New Roman" pitchFamily="18" charset="0"/>
                <a:cs typeface="Times New Roman" pitchFamily="18" charset="0"/>
              </a:rPr>
              <a:t>Ein Haus </a:t>
            </a:r>
            <a:r>
              <a:rPr lang="de-DE" sz="4000" b="1" i="1" u="sng" dirty="0" smtClean="0">
                <a:solidFill>
                  <a:srgbClr val="FF0000"/>
                </a:solidFill>
                <a:effectLst>
                  <a:outerShdw blurRad="38100" dist="38100" dir="2700000" algn="tl">
                    <a:srgbClr val="000000">
                      <a:alpha val="43137"/>
                    </a:srgbClr>
                  </a:outerShdw>
                </a:effectLst>
                <a:ea typeface="Times New Roman" pitchFamily="18" charset="0"/>
                <a:cs typeface="Times New Roman" pitchFamily="18" charset="0"/>
              </a:rPr>
              <a:t>wurde</a:t>
            </a:r>
            <a:r>
              <a:rPr lang="de-DE" sz="4000" b="1" i="1" u="sng" dirty="0" smtClean="0">
                <a:solidFill>
                  <a:srgbClr val="FF0000"/>
                </a:solidFill>
                <a:ea typeface="Times New Roman" pitchFamily="18" charset="0"/>
                <a:cs typeface="Times New Roman" pitchFamily="18" charset="0"/>
              </a:rPr>
              <a:t> gebaut</a:t>
            </a:r>
            <a:r>
              <a:rPr lang="de-DE" sz="4000" b="1" i="1" dirty="0" smtClean="0">
                <a:solidFill>
                  <a:srgbClr val="0000CC"/>
                </a:solidFill>
                <a:ea typeface="Times New Roman" pitchFamily="18" charset="0"/>
                <a:cs typeface="Times New Roman" pitchFamily="18" charset="0"/>
              </a:rPr>
              <a:t>.         (Passiv</a:t>
            </a:r>
            <a:r>
              <a:rPr lang="de-DE" sz="4000" b="1" i="1" dirty="0" smtClean="0">
                <a:solidFill>
                  <a:srgbClr val="0000CC"/>
                </a:solidFill>
                <a:ea typeface="Times New Roman" pitchFamily="18" charset="0"/>
                <a:cs typeface="Times New Roman" pitchFamily="18" charset="0"/>
              </a:rPr>
              <a:t>)</a:t>
            </a:r>
            <a:endParaRPr lang="ru-RU" sz="4000" b="1" i="1" dirty="0" smtClean="0">
              <a:solidFill>
                <a:srgbClr val="0000CC"/>
              </a:solidFill>
              <a:ea typeface="Times New Roman" pitchFamily="18" charset="0"/>
              <a:cs typeface="Times New Roman" pitchFamily="18" charset="0"/>
            </a:endParaRPr>
          </a:p>
          <a:p>
            <a:pPr marL="441325" indent="457200" algn="just">
              <a:buFont typeface="Arial" pitchFamily="34" charset="0"/>
              <a:buChar char="•"/>
              <a:tabLst>
                <a:tab pos="441325" algn="l"/>
                <a:tab pos="536575" algn="l"/>
              </a:tabLst>
            </a:pPr>
            <a:r>
              <a:rPr lang="ru-RU" sz="4000" b="1" i="1" dirty="0" smtClean="0">
                <a:solidFill>
                  <a:srgbClr val="0000CC"/>
                </a:solidFill>
                <a:cs typeface="Times New Roman" pitchFamily="18" charset="0"/>
              </a:rPr>
              <a:t>Дом был построен.</a:t>
            </a:r>
            <a:endParaRPr lang="ru-RU" sz="4000" dirty="0" smtClean="0">
              <a:solidFill>
                <a:srgbClr val="0000CC"/>
              </a:solidFill>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1)Die </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Zeitung </a:t>
            </a:r>
            <a:r>
              <a:rPr kumimoji="0" lang="de-DE" sz="4000" b="1" i="1" u="sng" strike="noStrike" cap="none" normalizeH="0" baseline="0" dirty="0" smtClean="0">
                <a:ln>
                  <a:noFill/>
                </a:ln>
                <a:solidFill>
                  <a:srgbClr val="FF0000"/>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wird</a:t>
            </a:r>
            <a:r>
              <a:rPr kumimoji="0" lang="de-DE" sz="4000" b="1" i="1"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 </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mit Interesse </a:t>
            </a:r>
            <a:r>
              <a:rPr kumimoji="0" lang="de-DE" sz="4000" b="1" i="1" u="sng" strike="noStrike" cap="none" normalizeH="0" baseline="0" dirty="0" smtClean="0">
                <a:ln>
                  <a:noFill/>
                </a:ln>
                <a:solidFill>
                  <a:srgbClr val="FF0000"/>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gelesen</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2)Ich werde in der Deutschstunde oft gefragt. 3)Wie wird dieses Wort geschrieben? 4)In unserer Schule werden zwei Fremdsprachen gelernt. 5)Hier wird nicht gebadet</a:t>
            </a:r>
            <a:r>
              <a:rPr kumimoji="0" lang="de-DE" sz="4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de-DE"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0" y="0"/>
            <a:ext cx="121920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400" b="1" i="1" u="none" strike="noStrike" cap="none" normalizeH="0" baseline="0" dirty="0" smtClean="0">
                <a:ln>
                  <a:noFill/>
                </a:ln>
                <a:solidFill>
                  <a:schemeClr val="tx1"/>
                </a:solidFill>
                <a:effectLst/>
                <a:latin typeface="+mn-lt"/>
                <a:ea typeface="Times New Roman" pitchFamily="18" charset="0"/>
                <a:cs typeface="Arial" pitchFamily="34" charset="0"/>
              </a:rPr>
              <a:t>Das Haus </a:t>
            </a:r>
            <a:r>
              <a:rPr kumimoji="0" lang="de-DE" sz="4400" b="1" i="1" u="sng" strike="noStrike" cap="none" normalizeH="0" baseline="0" dirty="0" smtClean="0">
                <a:ln>
                  <a:noFill/>
                </a:ln>
                <a:solidFill>
                  <a:srgbClr val="FF0000"/>
                </a:solidFill>
                <a:effectLst>
                  <a:outerShdw blurRad="38100" dist="38100" dir="2700000" algn="tl">
                    <a:srgbClr val="000000">
                      <a:alpha val="43137"/>
                    </a:srgbClr>
                  </a:outerShdw>
                </a:effectLst>
                <a:latin typeface="+mn-lt"/>
                <a:ea typeface="Times New Roman" pitchFamily="18" charset="0"/>
                <a:cs typeface="Arial" pitchFamily="34" charset="0"/>
              </a:rPr>
              <a:t>wird</a:t>
            </a:r>
            <a:r>
              <a:rPr kumimoji="0" lang="de-DE" sz="4400" b="1" i="1" u="sng" strike="noStrike" cap="none" normalizeH="0" baseline="0" dirty="0" smtClean="0">
                <a:ln>
                  <a:noFill/>
                </a:ln>
                <a:solidFill>
                  <a:srgbClr val="FF0000"/>
                </a:solidFill>
                <a:effectLst/>
                <a:latin typeface="+mn-lt"/>
                <a:ea typeface="Times New Roman" pitchFamily="18" charset="0"/>
                <a:cs typeface="Arial" pitchFamily="34" charset="0"/>
              </a:rPr>
              <a:t> gebaut</a:t>
            </a:r>
            <a:r>
              <a:rPr kumimoji="0" lang="de-DE" sz="4400" b="1" i="1" u="none" strike="noStrike" cap="none" normalizeH="0" baseline="0" dirty="0" smtClean="0">
                <a:ln>
                  <a:noFill/>
                </a:ln>
                <a:solidFill>
                  <a:schemeClr val="tx1"/>
                </a:solidFill>
                <a:effectLst/>
                <a:latin typeface="+mn-lt"/>
                <a:ea typeface="Times New Roman" pitchFamily="18" charset="0"/>
                <a:cs typeface="Arial" pitchFamily="34" charset="0"/>
              </a:rPr>
              <a:t>. Die Zeitung wird gelesen. Der Brief wird geschrieben. Diese Lieder werden überall gesungen.   </a:t>
            </a:r>
            <a:r>
              <a:rPr kumimoji="0" lang="de-DE" sz="4400" b="1" i="1" u="none" strike="noStrike" cap="none" normalizeH="0" baseline="0" dirty="0" smtClean="0">
                <a:ln>
                  <a:noFill/>
                </a:ln>
                <a:solidFill>
                  <a:srgbClr val="FF0000"/>
                </a:solidFill>
                <a:effectLst/>
                <a:latin typeface="+mn-lt"/>
                <a:ea typeface="Times New Roman" pitchFamily="18" charset="0"/>
                <a:cs typeface="Times New Roman" pitchFamily="18" charset="0"/>
              </a:rPr>
              <a:t>(Präsens Passiv)</a:t>
            </a:r>
            <a:endParaRPr kumimoji="0" lang="ru-RU" sz="4400" b="1" i="1" u="none" strike="noStrike" cap="none" normalizeH="0" baseline="0" dirty="0" smtClean="0">
              <a:ln>
                <a:noFill/>
              </a:ln>
              <a:solidFill>
                <a:srgbClr val="FF0000"/>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de-DE" sz="4400" b="1" i="1" u="none" strike="noStrike" cap="none" normalizeH="0" baseline="0" dirty="0" smtClean="0">
                <a:ln>
                  <a:noFill/>
                </a:ln>
                <a:solidFill>
                  <a:schemeClr val="tx1"/>
                </a:solidFill>
                <a:effectLst/>
                <a:latin typeface="+mn-lt"/>
                <a:ea typeface="Times New Roman" pitchFamily="18" charset="0"/>
                <a:cs typeface="Arial" pitchFamily="34" charset="0"/>
              </a:rPr>
              <a:t>Er </a:t>
            </a:r>
            <a:r>
              <a:rPr kumimoji="0" lang="de-DE" sz="4400" b="1" i="1" u="sng" strike="noStrike" cap="none" normalizeH="0" baseline="0" dirty="0" smtClean="0">
                <a:ln>
                  <a:noFill/>
                </a:ln>
                <a:solidFill>
                  <a:srgbClr val="FF0000"/>
                </a:solidFill>
                <a:effectLst>
                  <a:outerShdw blurRad="38100" dist="38100" dir="2700000" algn="tl">
                    <a:srgbClr val="000000">
                      <a:alpha val="43137"/>
                    </a:srgbClr>
                  </a:outerShdw>
                </a:effectLst>
                <a:latin typeface="+mn-lt"/>
                <a:ea typeface="Times New Roman" pitchFamily="18" charset="0"/>
                <a:cs typeface="Arial" pitchFamily="34" charset="0"/>
              </a:rPr>
              <a:t>wurde</a:t>
            </a:r>
            <a:r>
              <a:rPr kumimoji="0" lang="de-DE" sz="4400" b="1" i="1" u="sng" strike="noStrike" cap="none" normalizeH="0" baseline="0" dirty="0" smtClean="0">
                <a:ln>
                  <a:noFill/>
                </a:ln>
                <a:solidFill>
                  <a:srgbClr val="FF0000"/>
                </a:solidFill>
                <a:effectLst/>
                <a:latin typeface="+mn-lt"/>
                <a:ea typeface="Times New Roman" pitchFamily="18" charset="0"/>
                <a:cs typeface="Arial" pitchFamily="34" charset="0"/>
              </a:rPr>
              <a:t> gefragt</a:t>
            </a:r>
            <a:r>
              <a:rPr kumimoji="0" lang="de-DE" sz="4400" b="1" i="1" u="none" strike="noStrike" cap="none" normalizeH="0" baseline="0" dirty="0" smtClean="0">
                <a:ln>
                  <a:noFill/>
                </a:ln>
                <a:solidFill>
                  <a:schemeClr val="tx1"/>
                </a:solidFill>
                <a:effectLst/>
                <a:latin typeface="+mn-lt"/>
                <a:ea typeface="Times New Roman" pitchFamily="18" charset="0"/>
                <a:cs typeface="Arial" pitchFamily="34" charset="0"/>
              </a:rPr>
              <a:t>. Wann wurde dieses Buch geschrieben? Diese Wanderung wurde sehr gut organisiert. Früher wurde hier immer frisches Obst verkauft. Um halb zwei wurde das Mittagessen gebracht. Moskau wurde im 12. Jahrhundert gegründet.      </a:t>
            </a:r>
            <a:r>
              <a:rPr kumimoji="0" lang="de-DE" sz="4400" b="1" i="1" u="none" strike="noStrike" cap="none" normalizeH="0" baseline="0" dirty="0" smtClean="0">
                <a:ln>
                  <a:noFill/>
                </a:ln>
                <a:solidFill>
                  <a:srgbClr val="FF0000"/>
                </a:solidFill>
                <a:effectLst/>
                <a:latin typeface="+mn-lt"/>
                <a:ea typeface="Times New Roman" pitchFamily="18" charset="0"/>
                <a:cs typeface="Times New Roman" pitchFamily="18" charset="0"/>
              </a:rPr>
              <a:t>(Imperfekt Passiv)</a:t>
            </a:r>
            <a:endParaRPr kumimoji="0" lang="de-DE" sz="4400" b="1" i="1" u="none" strike="noStrike" cap="none" normalizeH="0" baseline="0" dirty="0" smtClean="0">
              <a:ln>
                <a:noFill/>
              </a:ln>
              <a:solidFill>
                <a:srgbClr val="FF0000"/>
              </a:solidFill>
              <a:effectLst/>
              <a:latin typeface="+mn-lt"/>
              <a:cs typeface="Arial"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0" y="0"/>
            <a:ext cx="12192000" cy="66787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Lst>
            </a:pPr>
            <a:r>
              <a:rPr kumimoji="0" lang="ru-RU" sz="32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Переведи на русский язык.</a:t>
            </a:r>
            <a:endParaRPr kumimoji="0" lang="ru-RU" sz="3200" b="0" i="0" u="none" strike="noStrike" cap="none" normalizeH="0" baseline="0" dirty="0" smtClean="0">
              <a:ln>
                <a:noFill/>
              </a:ln>
              <a:solidFill>
                <a:srgbClr val="3333CC"/>
              </a:solidFill>
              <a:effectLst/>
              <a:latin typeface="Arial" pitchFamily="34" charset="0"/>
              <a:ea typeface="Times New Roman" pitchFamily="18" charset="0"/>
              <a:cs typeface="Arial" pitchFamily="34" charset="0"/>
            </a:endParaRPr>
          </a:p>
          <a:p>
            <a:pPr lvl="0">
              <a:tabLst>
                <a:tab pos="180975" algn="l"/>
              </a:tabLst>
            </a:pPr>
            <a:r>
              <a:rPr kumimoji="0" lang="de-DE"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a:t>
            </a:r>
            <a:r>
              <a:rPr lang="de-DE" sz="3600" b="1" i="1" dirty="0" smtClean="0">
                <a:ea typeface="Times New Roman" pitchFamily="18" charset="0"/>
                <a:cs typeface="Arial" pitchFamily="34"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Das Haus wird gebaut. 2</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Er wird von seinem Freund besucht. 3</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Dieses Lied wurde im Rundfunk </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радио</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gesungen. 4</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Minsk wurde im Jahre 1067 gegründet. 5</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Der Saal wird von den Schülern und Lehrern geschmückt. 6</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Der Fernseher wurde vom Vater repariert. 7</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Moskau wurde im 12. Jahrhundert gegründet. 8</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Welcher Film wird heute im Fernsehen gezeigt? 9</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Du wirst überall gesucht. 10</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Im Sommer wird viel geschwommen. 11</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Reise wurde von unserem Lehrer organisiert. 12</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der Deutschstunde wird Deutsch gesprochen. </a:t>
            </a:r>
            <a:endPar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12192000" cy="6863417"/>
          </a:xfrm>
          <a:prstGeom prst="rect">
            <a:avLst/>
          </a:prstGeom>
        </p:spPr>
        <p:txBody>
          <a:bodyPr wrap="square">
            <a:spAutoFit/>
          </a:bodyPr>
          <a:lstStyle/>
          <a:p>
            <a:r>
              <a:rPr lang="de-DE" sz="4000" b="1" i="1" dirty="0" smtClean="0"/>
              <a:t>13</a:t>
            </a:r>
            <a:r>
              <a:rPr lang="de-DE" sz="4000" b="1" i="1" dirty="0" smtClean="0">
                <a:sym typeface="Times New Roman"/>
              </a:rPr>
              <a:t>)</a:t>
            </a:r>
            <a:r>
              <a:rPr lang="de-DE" sz="4000" b="1" i="1" dirty="0" smtClean="0"/>
              <a:t>In unserem Stadion wird heute Fußball gespielt. 14</a:t>
            </a:r>
            <a:r>
              <a:rPr lang="de-DE" sz="4000" b="1" i="1" dirty="0" smtClean="0">
                <a:sym typeface="Times New Roman"/>
              </a:rPr>
              <a:t>)</a:t>
            </a:r>
            <a:r>
              <a:rPr lang="de-DE" sz="4000" b="1" i="1" dirty="0" smtClean="0"/>
              <a:t>Um 8 Uhr wurde Tee gebracht. 15</a:t>
            </a:r>
            <a:r>
              <a:rPr lang="de-DE" sz="4000" b="1" i="1" dirty="0" smtClean="0">
                <a:sym typeface="Times New Roman"/>
              </a:rPr>
              <a:t>)</a:t>
            </a:r>
            <a:r>
              <a:rPr lang="de-DE" sz="4000" b="1" i="1" dirty="0" smtClean="0"/>
              <a:t>Wo wird Eis verkauft? 16</a:t>
            </a:r>
            <a:r>
              <a:rPr lang="de-DE" sz="4000" b="1" i="1" dirty="0" smtClean="0">
                <a:sym typeface="Times New Roman"/>
              </a:rPr>
              <a:t>)</a:t>
            </a:r>
            <a:r>
              <a:rPr lang="de-DE" sz="4000" b="1" i="1" dirty="0" smtClean="0"/>
              <a:t>Er wird für seine gute Arbeit oft gelobt. 17</a:t>
            </a:r>
            <a:r>
              <a:rPr lang="de-DE" sz="4000" b="1" i="1" dirty="0" smtClean="0">
                <a:sym typeface="Times New Roman"/>
              </a:rPr>
              <a:t>)</a:t>
            </a:r>
            <a:r>
              <a:rPr lang="de-DE" sz="4000" b="1" i="1" dirty="0" smtClean="0"/>
              <a:t>Wann wurde A. S. Puschkin geboren? 18</a:t>
            </a:r>
            <a:r>
              <a:rPr lang="de-DE" sz="4000" b="1" i="1" dirty="0" smtClean="0">
                <a:sym typeface="Times New Roman"/>
              </a:rPr>
              <a:t>)</a:t>
            </a:r>
            <a:r>
              <a:rPr lang="de-DE" sz="4000" b="1" i="1" dirty="0" smtClean="0"/>
              <a:t>Die Gäste werden morgen erwartet. 19</a:t>
            </a:r>
            <a:r>
              <a:rPr lang="de-DE" sz="4000" b="1" i="1" dirty="0" smtClean="0">
                <a:sym typeface="Times New Roman"/>
              </a:rPr>
              <a:t>)</a:t>
            </a:r>
            <a:r>
              <a:rPr lang="de-DE" sz="4000" b="1" i="1" dirty="0" smtClean="0"/>
              <a:t>Hier wird eine neue Schule gebaut. 20</a:t>
            </a:r>
            <a:r>
              <a:rPr lang="de-DE" sz="4000" b="1" i="1" dirty="0" smtClean="0">
                <a:sym typeface="Times New Roman"/>
              </a:rPr>
              <a:t>)</a:t>
            </a:r>
            <a:r>
              <a:rPr lang="de-DE" sz="4000" b="1" i="1" dirty="0" smtClean="0"/>
              <a:t>Das Kind wurde durch unser Gespräch geweckt </a:t>
            </a:r>
            <a:r>
              <a:rPr lang="de-DE" sz="4000" b="1" i="1" dirty="0" smtClean="0">
                <a:sym typeface="Times New Roman"/>
              </a:rPr>
              <a:t>(</a:t>
            </a:r>
            <a:r>
              <a:rPr lang="de-DE" sz="4000" b="1" i="1" dirty="0" smtClean="0"/>
              <a:t>wecken — </a:t>
            </a:r>
            <a:r>
              <a:rPr lang="de-DE" sz="4000" b="1" i="1" dirty="0" err="1" smtClean="0"/>
              <a:t>будить</a:t>
            </a:r>
            <a:r>
              <a:rPr lang="de-DE" sz="4000" b="1" i="1" dirty="0" smtClean="0">
                <a:sym typeface="Times New Roman"/>
              </a:rPr>
              <a:t>)</a:t>
            </a:r>
            <a:r>
              <a:rPr lang="de-DE" sz="4000" b="1" i="1" dirty="0" smtClean="0"/>
              <a:t>. 21</a:t>
            </a:r>
            <a:r>
              <a:rPr lang="de-DE" sz="4000" b="1" i="1" dirty="0" smtClean="0">
                <a:sym typeface="Times New Roman"/>
              </a:rPr>
              <a:t>)</a:t>
            </a:r>
            <a:r>
              <a:rPr lang="de-DE" sz="4000" b="1" i="1" dirty="0" smtClean="0"/>
              <a:t>Die Ausstellung wurde von vielen Menschen besucht. 22</a:t>
            </a:r>
            <a:r>
              <a:rPr lang="de-DE" sz="4000" b="1" i="1" dirty="0" smtClean="0">
                <a:sym typeface="Times New Roman"/>
              </a:rPr>
              <a:t>)</a:t>
            </a:r>
            <a:r>
              <a:rPr lang="de-DE" sz="4000" b="1" i="1" dirty="0" smtClean="0"/>
              <a:t>Während der Reise wurde viel fotografiert. 23</a:t>
            </a:r>
            <a:r>
              <a:rPr lang="de-DE" sz="4000" b="1" i="1" dirty="0" smtClean="0">
                <a:sym typeface="Times New Roman"/>
              </a:rPr>
              <a:t>)</a:t>
            </a:r>
            <a:r>
              <a:rPr lang="de-DE" sz="4000" b="1" i="1" dirty="0" smtClean="0"/>
              <a:t>In diesem Zimmer wurde gemalt und gebastelt. </a:t>
            </a:r>
            <a:endParaRPr lang="ru-RU" sz="4000" b="1" i="1"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r>
              <a:rPr lang="de-DE" sz="4400" b="1" i="1" dirty="0" smtClean="0"/>
              <a:t>24</a:t>
            </a:r>
            <a:r>
              <a:rPr lang="de-DE" sz="4400" b="1" i="1" dirty="0" smtClean="0">
                <a:sym typeface="Times New Roman"/>
              </a:rPr>
              <a:t>)</a:t>
            </a:r>
            <a:r>
              <a:rPr lang="de-DE" sz="4400" b="1" i="1" dirty="0" smtClean="0"/>
              <a:t>An diesem Abend wurde viel gesprochen und gelacht. 25</a:t>
            </a:r>
            <a:r>
              <a:rPr lang="de-DE" sz="4400" b="1" i="1" dirty="0" smtClean="0">
                <a:sym typeface="Times New Roman"/>
              </a:rPr>
              <a:t>)</a:t>
            </a:r>
            <a:r>
              <a:rPr lang="de-DE" sz="4400" b="1" i="1" dirty="0" smtClean="0"/>
              <a:t>Es wird in unserem Land viel Sport getrieben. 26</a:t>
            </a:r>
            <a:r>
              <a:rPr lang="de-DE" sz="4400" b="1" i="1" dirty="0" smtClean="0">
                <a:sym typeface="Times New Roman"/>
              </a:rPr>
              <a:t>)</a:t>
            </a:r>
            <a:r>
              <a:rPr lang="de-DE" sz="4400" b="1" i="1" dirty="0" smtClean="0"/>
              <a:t>Darüber </a:t>
            </a:r>
            <a:r>
              <a:rPr lang="de-DE" sz="4400" b="1" i="1" dirty="0" smtClean="0">
                <a:sym typeface="Times New Roman"/>
              </a:rPr>
              <a:t>(</a:t>
            </a:r>
            <a:r>
              <a:rPr lang="de-DE" sz="4400" b="1" i="1" dirty="0" err="1" smtClean="0"/>
              <a:t>об</a:t>
            </a:r>
            <a:r>
              <a:rPr lang="de-DE" sz="4400" b="1" i="1" dirty="0" smtClean="0"/>
              <a:t> </a:t>
            </a:r>
            <a:r>
              <a:rPr lang="de-DE" sz="4400" b="1" i="1" dirty="0" err="1" smtClean="0"/>
              <a:t>этом</a:t>
            </a:r>
            <a:r>
              <a:rPr lang="de-DE" sz="4400" b="1" i="1" dirty="0" smtClean="0">
                <a:sym typeface="Times New Roman"/>
              </a:rPr>
              <a:t>)</a:t>
            </a:r>
            <a:r>
              <a:rPr lang="de-DE" sz="4400" b="1" i="1" dirty="0" smtClean="0"/>
              <a:t> wird jetzt viel gesprochen. 27</a:t>
            </a:r>
            <a:r>
              <a:rPr lang="de-DE" sz="4400" b="1" i="1" dirty="0" smtClean="0">
                <a:sym typeface="Times New Roman"/>
              </a:rPr>
              <a:t>)</a:t>
            </a:r>
            <a:r>
              <a:rPr lang="de-DE" sz="4400" b="1" i="1" dirty="0" smtClean="0"/>
              <a:t>Es wird hier Tennis und Volleyball gespielt. 28</a:t>
            </a:r>
            <a:r>
              <a:rPr lang="de-DE" sz="4400" b="1" i="1" dirty="0" smtClean="0">
                <a:sym typeface="Times New Roman"/>
              </a:rPr>
              <a:t>)</a:t>
            </a:r>
            <a:r>
              <a:rPr lang="de-DE" sz="4400" b="1" i="1" dirty="0" smtClean="0"/>
              <a:t>Wann wurde der Artikel beendet? 29</a:t>
            </a:r>
            <a:r>
              <a:rPr lang="de-DE" sz="4400" b="1" i="1" dirty="0" smtClean="0">
                <a:sym typeface="Times New Roman"/>
              </a:rPr>
              <a:t>)</a:t>
            </a:r>
            <a:r>
              <a:rPr lang="de-DE" sz="4400" b="1" i="1" dirty="0" smtClean="0"/>
              <a:t>Werden Sie immer durch den Wecker </a:t>
            </a:r>
            <a:r>
              <a:rPr lang="de-DE" sz="4400" b="1" i="1" dirty="0" smtClean="0">
                <a:sym typeface="Times New Roman"/>
              </a:rPr>
              <a:t>(</a:t>
            </a:r>
            <a:r>
              <a:rPr lang="de-DE" sz="4400" b="1" i="1" dirty="0" err="1" smtClean="0"/>
              <a:t>будильник</a:t>
            </a:r>
            <a:r>
              <a:rPr lang="de-DE" sz="4400" b="1" i="1" dirty="0" smtClean="0">
                <a:sym typeface="Times New Roman"/>
              </a:rPr>
              <a:t>)</a:t>
            </a:r>
            <a:r>
              <a:rPr lang="de-DE" sz="4400" b="1" i="1" dirty="0" smtClean="0"/>
              <a:t> geweckt? 30</a:t>
            </a:r>
            <a:r>
              <a:rPr lang="de-DE" sz="4400" b="1" i="1" dirty="0" smtClean="0">
                <a:sym typeface="Times New Roman"/>
              </a:rPr>
              <a:t>)</a:t>
            </a:r>
            <a:r>
              <a:rPr lang="de-DE" sz="4400" b="1" i="1" dirty="0" smtClean="0"/>
              <a:t>Von wem wurde dieser Brief geschrieben? 31</a:t>
            </a:r>
            <a:r>
              <a:rPr lang="de-DE" sz="4400" b="1" i="1" dirty="0" smtClean="0">
                <a:sym typeface="Times New Roman"/>
              </a:rPr>
              <a:t>)</a:t>
            </a:r>
            <a:r>
              <a:rPr lang="de-DE" sz="4400" b="1" i="1" dirty="0" smtClean="0"/>
              <a:t>In diesem Betrieb wird bis 7 Uhr gearbeitet.</a:t>
            </a:r>
            <a:endParaRPr lang="ru-RU" sz="4400" b="1" i="1"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r>
              <a:rPr lang="de-DE" sz="3600" b="1" i="1" dirty="0" smtClean="0"/>
              <a:t>32</a:t>
            </a:r>
            <a:r>
              <a:rPr lang="de-DE" sz="3600" b="1" i="1" dirty="0" smtClean="0">
                <a:sym typeface="Times New Roman"/>
              </a:rPr>
              <a:t>)</a:t>
            </a:r>
            <a:r>
              <a:rPr lang="de-DE" sz="3600" b="1" i="1" dirty="0" smtClean="0"/>
              <a:t>Von wem wurde dieses Buch ins Russische übersetzt? 33</a:t>
            </a:r>
            <a:r>
              <a:rPr lang="de-DE" sz="3600" b="1" i="1" dirty="0" smtClean="0">
                <a:sym typeface="Times New Roman"/>
              </a:rPr>
              <a:t>)</a:t>
            </a:r>
            <a:r>
              <a:rPr lang="de-DE" sz="3600" b="1" i="1" dirty="0" smtClean="0"/>
              <a:t>Worüber wird in der Presse geschrieben? 34</a:t>
            </a:r>
            <a:r>
              <a:rPr lang="de-DE" sz="3600" b="1" i="1" dirty="0" smtClean="0">
                <a:sym typeface="Times New Roman"/>
              </a:rPr>
              <a:t>)</a:t>
            </a:r>
            <a:r>
              <a:rPr lang="de-DE" sz="3600" b="1" i="1" dirty="0" smtClean="0"/>
              <a:t>Wir wurden in Berlin von unseren deutschen Freunden fotografiert. 35</a:t>
            </a:r>
            <a:r>
              <a:rPr lang="de-DE" sz="3600" b="1" i="1" dirty="0" smtClean="0">
                <a:sym typeface="Times New Roman"/>
              </a:rPr>
              <a:t>)</a:t>
            </a:r>
            <a:r>
              <a:rPr lang="de-DE" sz="3600" b="1" i="1" dirty="0" smtClean="0"/>
              <a:t>Ich wurde eingeladen. 36</a:t>
            </a:r>
            <a:r>
              <a:rPr lang="de-DE" sz="3600" b="1" i="1" dirty="0" smtClean="0">
                <a:sym typeface="Times New Roman"/>
              </a:rPr>
              <a:t>)</a:t>
            </a:r>
            <a:r>
              <a:rPr lang="de-DE" sz="3600" b="1" i="1" dirty="0" smtClean="0"/>
              <a:t>Dieser Schüler wird von allen Lehrern gelobt. 37</a:t>
            </a:r>
            <a:r>
              <a:rPr lang="de-DE" sz="3600" b="1" i="1" dirty="0" smtClean="0">
                <a:sym typeface="Times New Roman"/>
              </a:rPr>
              <a:t>)</a:t>
            </a:r>
            <a:r>
              <a:rPr lang="de-DE" sz="3600" b="1" i="1" dirty="0" smtClean="0"/>
              <a:t>Welche Feiertage werden in Ihrem Land gefeiert? 38</a:t>
            </a:r>
            <a:r>
              <a:rPr lang="de-DE" sz="3600" b="1" i="1" dirty="0" smtClean="0">
                <a:sym typeface="Times New Roman"/>
              </a:rPr>
              <a:t>)</a:t>
            </a:r>
            <a:r>
              <a:rPr lang="de-DE" sz="3600" b="1" i="1" dirty="0" smtClean="0"/>
              <a:t>Du wirst gefragt. 39</a:t>
            </a:r>
            <a:r>
              <a:rPr lang="de-DE" sz="3600" b="1" i="1" dirty="0" smtClean="0">
                <a:sym typeface="Times New Roman"/>
              </a:rPr>
              <a:t>)</a:t>
            </a:r>
            <a:r>
              <a:rPr lang="de-DE" sz="3600" b="1" i="1" dirty="0" smtClean="0"/>
              <a:t>Sie </a:t>
            </a:r>
            <a:r>
              <a:rPr lang="de-DE" sz="3600" b="1" i="1" dirty="0" smtClean="0">
                <a:sym typeface="Times New Roman"/>
              </a:rPr>
              <a:t>(</a:t>
            </a:r>
            <a:r>
              <a:rPr lang="de-DE" sz="3600" b="1" i="1" dirty="0" err="1" smtClean="0"/>
              <a:t>Вы</a:t>
            </a:r>
            <a:r>
              <a:rPr lang="de-DE" sz="3600" b="1" i="1" dirty="0" smtClean="0">
                <a:sym typeface="Times New Roman"/>
              </a:rPr>
              <a:t>)</a:t>
            </a:r>
            <a:r>
              <a:rPr lang="de-DE" sz="3600" b="1" i="1" dirty="0" smtClean="0"/>
              <a:t> werden gerufen. 40</a:t>
            </a:r>
            <a:r>
              <a:rPr lang="de-DE" sz="3600" b="1" i="1" dirty="0" smtClean="0">
                <a:sym typeface="Times New Roman"/>
              </a:rPr>
              <a:t>)</a:t>
            </a:r>
            <a:r>
              <a:rPr lang="de-DE" sz="3600" b="1" i="1" dirty="0" smtClean="0"/>
              <a:t>Die Substantive </a:t>
            </a:r>
            <a:r>
              <a:rPr lang="de-DE" sz="3600" b="1" i="1" dirty="0" smtClean="0">
                <a:sym typeface="Times New Roman"/>
              </a:rPr>
              <a:t>(</a:t>
            </a:r>
            <a:r>
              <a:rPr lang="de-DE" sz="3600" b="1" i="1" dirty="0" err="1" smtClean="0"/>
              <a:t>существительные</a:t>
            </a:r>
            <a:r>
              <a:rPr lang="de-DE" sz="3600" b="1" i="1" dirty="0" smtClean="0">
                <a:sym typeface="Times New Roman"/>
              </a:rPr>
              <a:t>)</a:t>
            </a:r>
            <a:r>
              <a:rPr lang="de-DE" sz="3600" b="1" i="1" dirty="0" smtClean="0"/>
              <a:t> werden im Deutschen groß geschrieben. 41</a:t>
            </a:r>
            <a:r>
              <a:rPr lang="de-DE" sz="3600" b="1" i="1" dirty="0" smtClean="0">
                <a:sym typeface="Times New Roman"/>
              </a:rPr>
              <a:t>)</a:t>
            </a:r>
            <a:r>
              <a:rPr lang="de-DE" sz="3600" b="1" i="1" dirty="0" smtClean="0"/>
              <a:t>Die Uhr wurde von meinem Bruder repariert. 42</a:t>
            </a:r>
            <a:r>
              <a:rPr lang="de-DE" sz="3600" b="1" i="1" dirty="0" smtClean="0">
                <a:sym typeface="Times New Roman"/>
              </a:rPr>
              <a:t>)</a:t>
            </a:r>
            <a:r>
              <a:rPr lang="de-DE" sz="3600" b="1" i="1" dirty="0" smtClean="0"/>
              <a:t>Die Blumen wurden von den Kindern gegossen. </a:t>
            </a:r>
            <a:endParaRPr lang="ru-RU" sz="3600" b="1" i="1"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863417"/>
          </a:xfrm>
          <a:prstGeom prst="rect">
            <a:avLst/>
          </a:prstGeom>
        </p:spPr>
        <p:txBody>
          <a:bodyPr wrap="square">
            <a:spAutoFit/>
          </a:bodyPr>
          <a:lstStyle/>
          <a:p>
            <a:r>
              <a:rPr lang="de-DE" sz="4000" b="1" i="1" dirty="0" smtClean="0"/>
              <a:t>43</a:t>
            </a:r>
            <a:r>
              <a:rPr lang="de-DE" sz="4000" b="1" i="1" dirty="0" smtClean="0">
                <a:sym typeface="Times New Roman"/>
              </a:rPr>
              <a:t>)</a:t>
            </a:r>
            <a:r>
              <a:rPr lang="de-DE" sz="4000" b="1" i="1" dirty="0" smtClean="0"/>
              <a:t>Der Tisch wurde von der Hausfrau gedeckt. 44</a:t>
            </a:r>
            <a:r>
              <a:rPr lang="de-DE" sz="4000" b="1" i="1" dirty="0" smtClean="0">
                <a:sym typeface="Times New Roman"/>
              </a:rPr>
              <a:t>)</a:t>
            </a:r>
            <a:r>
              <a:rPr lang="de-DE" sz="4000" b="1" i="1" dirty="0" smtClean="0"/>
              <a:t>Er wurde gebeten, den Brief zu übersetzen. 45</a:t>
            </a:r>
            <a:r>
              <a:rPr lang="de-DE" sz="4000" b="1" i="1" dirty="0" smtClean="0">
                <a:sym typeface="Times New Roman"/>
              </a:rPr>
              <a:t>)</a:t>
            </a:r>
            <a:r>
              <a:rPr lang="de-DE" sz="4000" b="1" i="1" dirty="0" smtClean="0"/>
              <a:t>Der Südpol wurde von Amundsen entdeckt. 46</a:t>
            </a:r>
            <a:r>
              <a:rPr lang="de-DE" sz="4000" b="1" i="1" dirty="0" smtClean="0">
                <a:sym typeface="Times New Roman"/>
              </a:rPr>
              <a:t>)</a:t>
            </a:r>
            <a:r>
              <a:rPr lang="de-DE" sz="4000" b="1" i="1" dirty="0" smtClean="0"/>
              <a:t>Ich wurde im September geboren. 47</a:t>
            </a:r>
            <a:r>
              <a:rPr lang="de-DE" sz="4000" b="1" i="1" dirty="0" smtClean="0">
                <a:sym typeface="Times New Roman"/>
              </a:rPr>
              <a:t>)</a:t>
            </a:r>
            <a:r>
              <a:rPr lang="de-DE" sz="4000" b="1" i="1" dirty="0" smtClean="0"/>
              <a:t>Als ich noch klein war, wurde ich oft fotografiert. 48</a:t>
            </a:r>
            <a:r>
              <a:rPr lang="de-DE" sz="4000" b="1" i="1" dirty="0" smtClean="0">
                <a:sym typeface="Times New Roman"/>
              </a:rPr>
              <a:t>)</a:t>
            </a:r>
            <a:r>
              <a:rPr lang="de-DE" sz="4000" b="1" i="1" dirty="0" smtClean="0"/>
              <a:t>Die Fahrkarten für diese Reise wurden vor einem Monat bestellt. 49</a:t>
            </a:r>
            <a:r>
              <a:rPr lang="de-DE" sz="4000" b="1" i="1" dirty="0" smtClean="0">
                <a:sym typeface="Times New Roman"/>
              </a:rPr>
              <a:t>)</a:t>
            </a:r>
            <a:r>
              <a:rPr lang="de-DE" sz="4000" b="1" i="1" dirty="0" smtClean="0"/>
              <a:t>Vor dem Schlafengehen wird nicht gegessen. 50</a:t>
            </a:r>
            <a:r>
              <a:rPr lang="de-DE" sz="4000" b="1" i="1" dirty="0" smtClean="0">
                <a:sym typeface="Times New Roman"/>
              </a:rPr>
              <a:t>)</a:t>
            </a:r>
            <a:r>
              <a:rPr lang="de-DE" sz="4000" b="1" i="1" dirty="0" smtClean="0"/>
              <a:t>Fahrkarten für die Vorortszüge </a:t>
            </a:r>
            <a:r>
              <a:rPr lang="de-DE" sz="4000" b="1" i="1" dirty="0" smtClean="0">
                <a:sym typeface="Times New Roman"/>
              </a:rPr>
              <a:t>(</a:t>
            </a:r>
            <a:r>
              <a:rPr lang="de-DE" sz="4000" b="1" i="1" dirty="0" err="1" smtClean="0"/>
              <a:t>пригородные</a:t>
            </a:r>
            <a:r>
              <a:rPr lang="de-DE" sz="4000" b="1" i="1" dirty="0" smtClean="0"/>
              <a:t> </a:t>
            </a:r>
            <a:r>
              <a:rPr lang="de-DE" sz="4000" b="1" i="1" dirty="0" err="1" smtClean="0"/>
              <a:t>поезда</a:t>
            </a:r>
            <a:r>
              <a:rPr lang="de-DE" sz="4000" b="1" i="1" dirty="0" smtClean="0">
                <a:sym typeface="Times New Roman"/>
              </a:rPr>
              <a:t>)</a:t>
            </a:r>
            <a:r>
              <a:rPr lang="de-DE" sz="4000" b="1" i="1" dirty="0" smtClean="0"/>
              <a:t> werden in diesem Bahnhof durch die Automaten verkauft. 51</a:t>
            </a:r>
            <a:r>
              <a:rPr lang="de-DE" sz="4000" b="1" i="1" dirty="0" smtClean="0">
                <a:sym typeface="Times New Roman"/>
              </a:rPr>
              <a:t>)</a:t>
            </a:r>
            <a:r>
              <a:rPr lang="de-DE" sz="4000" b="1" i="1" dirty="0" smtClean="0"/>
              <a:t>Auf der Straße wird nicht gespielt. </a:t>
            </a:r>
            <a:endParaRPr lang="ru-RU" sz="4000" b="1" i="1" dirty="0"/>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GENSWF_MOVIE_ONCLICK_URL" val="http://"/>
  <p:tag name="GENSWF_MOVIE_PRESENTATION_END_URL" val="http://"/>
  <p:tag name="ISPRING_SCORM_RATE_SLIDES" val="0"/>
  <p:tag name="ISPRING_SCORM_RATE_QUIZZES" val="0"/>
  <p:tag name="ISPRING_SCORM_PASSING_SCORE" val="0.0000000000"/>
  <p:tag name="ISPRING_RESOURCE_PATHS_HASH" val="94b0f9a2ce84e864a328139283993d548c239c2d"/>
  <p:tag name="ISPRING_RESOURCE_PATHS_HASH_2" val="42b743239163137bfe59e63d7811ffb36f2d3bb6"/>
  <p:tag name="ISPRING_ULTRA_SCORM_COURSE_ID" val="A78B3C2E-1E07-440D-8060-810086EAC890"/>
  <p:tag name="ISPRINGONLINEFOLDERID" val="1"/>
  <p:tag name="ISPRINGONLINEFOLDERPATH" val="Каталог"/>
  <p:tag name="ISPRINGCLOUDFOLDERID" val="1"/>
  <p:tag name="ISPRINGCLOUDFOLDERPATH" val="Каталог"/>
  <p:tag name="ISPRING_PRESENTATION_TITLE" val="!!-Урок 1"/>
  <p:tag name="ISPRING_PLAYERS_CUSTOMIZATION" val="UEsDBBQAAgAIAOZwy0R7BdOSwAEAANoDAAAPAAAAbm9uZS9wbGF5ZXIueG1spZJPb9QwEMXPW6nfIfK99m4Rolo59ICUE0WVFhC3lTeZJqaOHTwTsvvtmfzZpFuQQOKQaPIy72fPs/X9sXbJT4hog0/FRq5FAj4PhfVlKr58zm7uxP376yvdOHOCmNgiFT54EEkBmEfbEPseDVWpeCFIhoqEXx63R7SpqIiarVJd18nujQyxVLfr9UZ9e/i4yyuozY31SMbnzF32ciuSJtoQLZ1S8W4trq9WA/ICZ5F7fInBtf3KKPNQqyYCgieIatz2bN3S38381MErOjWAgkdfDbMfTP78EIrWAfbaSo9tOyDqCYO20rS1mzufYMxTMTbsa0A0JaB0vhRq9Ko/mPWTM1hNHLzA9tymPTiLFYsjfejeL+r+bBmyVxNHXYJ0PUwwnGLWOpeBoTZCIZIIP1rLVdZjv85HsN6IcTnP3Xt8tl5il7PGVWZyCvH0gR18JFOUco5ejtHLwdTbh+ITF49TnLsFMgezhKArqt3bf86j7/6fOAp4Mq0jcV7B+gKOmeW/BDWPQsAz9pqkxsl+tTOVd9ce6hdX40Iadzdl8R1FQiaWwNewMGTUos8w9Zqm1fg5JTTHotXv91JPRC5/AVBLAwQUAAIACAAXZn5O+Gx6IDYFAABpEgAAHQAAAHVuaXZlcnNhbC9jb21tb25fbWVzc2FnZXMubG5nxVhdT9tWGL6v1P9gRaq0SSttJ7WqJj7kxIdg1bFT2wG6D1loIIQEQWq2qZcJbKMT1caqIhgrdGXTbrqLDJISyAd/4fgv7Jfsec+xiRNo7ZROuwjyMX6f85zXz3ne93h47NHSovLN3MPSwnJxJHVr6GZKmSt+uTy7UJwfSRXc8et3U0rpq5ni7MzicnFuJFVcTiljo1evDC/OFOe/npmfw/XVK4oyvDRXKmFYGqVRd6wszI6k8mkvY+XyqvnAM6ys5aX1bGqU/8o7/JB3/BXe4KcKP8GwxU95lbdxo/H5ww8+vnP30a3bdz4cvhGAJcF2cqphxKIrAvz2zQTYpmtbhocJmOGZbNoF9jO+AfxNvjlYtFVwDd1kAHiJ8A3+C4BeDQaRt9kk4ncRvYXfs9jogm0z0/UcQ9eYpzueabkiXwZzmSaW0vR/UvipX0aCavg1+WtepyTR7TYuO/xv/zvxzwYy2Ame9Ss08FdwXcffJwpuNJHdY15TCEdmvO1/z6txHDVbndLNrOdaluF4zNTCO6C3BcgDzFD2H4ORmKeMiwqwD4J3WR8Q31YdZguBVP2KkMfJOyB4UmV7/hrRIRjBjh+A24CMJvTshIGfK2g9B60ykoc1DwaTZybC/8BbIKXLtSUAyTHHUbPMS1vTEIfQ1ibfHyTKukeJ4DuDxDxgjtxHcUGmOqlnVVe3TFKvzRzX1jNSuk/9dYVESIKltb5RmSska/8JKRLPiCfq/g9C5W1/HYFd7frrgxFy2P0C9peuGiGhcA+1adAlVBWEGqRaKRT6V50fEQsQrGKjNPwfQ3pN3K5JjdPKBPs278RxgztkmEaSuF/QP/XGVd1gmgeNaNaU50rvEiTblK3e1JFWMNMxSZkeqEay8pHkRXls+auKv0aXpHUJ5a/iUQJ4TCQVLCqyaYHRUIQUIUgJfC1wI1Nj09ci0/D60OVWqLsGuesLsZKavxok+TVBJ/OKPvwet+xL5O5F3nh03q96lv6WtZN03uzF74X4f5KfvOo4iZLTLxO5Tim4pAI5l6SmFLFM0tDl6b+XFDmwBGajzSE//RlBaEUAU/W/TfgqAwCWg75To+z60szCYvIw3Ry3hLt2YHmUuhpVqfgy10UwrRBklwxCQXQb5DtYREt6FZlER7pdzxyD5GcSL5nmeIpASu+FeNXkeFMs7eiu7K+qJKy4UCECqbVe+b6QbijlKzUJQmXI4ZAk29PsHODOUWimvH1huWmScqPeEHZYoe55degdyF5erGFBpXIWrc8h9K7g3MCyZYXCzgu0LBawJuapJpilkGPhm5LF83xVomzLRoqyJdMKDyGzIA7dshkp8RfWUfKTinKWDGpiD+ldtMJcj12GcCTpXZduvKWox03mMNXOTHgZ1cww2VOuENUkiQ1CsV2JseE6nqGmBchLkTQ674RaOA7Kfjv00iQdRTCBPHxobFzFJN1N0hGt+Mk/5T8T4vSz/A295hb/Hb34X3wf55l9/koB7h7fxgJ2+MYnA+HCs8jS2Rn+Z+L80BI9zglvfBGH5qrpXgBxyHpODTHYbCcJD854kfeQ+KQnlBWkWnVdNTORg/gckSYS7iqcoxLfoEZhcqp9D8YoDgjA2YYsK7RtYBUtKVLad30nqvgKFZ1C5Cs4qZ1lehCA7ql4D9u0KQynmdS/okCXL4CUJ1fPe6qmiY8JwNih/hUo7dCXgv6jJqwpwpVuNqPfHKhm9H11SDp/ZkI1YcT/BwVRk0Ovg6/IcajmoBs4CAt2L9rZqCQ+Cg3fiHwj+hdQSwMEFAACAAgAF2Z+TvKM0RzUBAAAaRIAACcAAAB1bml2ZXJzYWwvZmxhc2hfcHVibGlzaGluZ19zZXR0aW5ncy54bWzlWF1PG0cUffevGG2Vt4aFFApBthECW0Hlq/FWSlVVaO0d7C37Ye2OS+gTFDVJRdSgKqhtoiRNKvUlfXAJbkwI8Bdm/0J/Sc/seG0vNnRpREVVIWPv7L3nnnvunblrpydu2xb5knq+6ToZZWhgUCHUKbmG6ZQzyida/uqYQnymO4ZuuQ7NKI6rkIlsKl2tFS3TrxQoYzD1CWAcf7zKMkqFseq4qq6urg6YftUTd12rxoDvD5RcW6161KcOo55atfQ1vLG1KvWVbCpFSFouzblGzaLENEDBMQU73cpbul9RVGlW1EsrZc+tOcaUa7ke8crFjPLe2KT4i2wk1LRpU0ck52exKJbZuG4YpuCjWwXzK0oq1CxXQHx0WCGrpsEqGeXasECBtdqLEmLLHHSBMuUiGYe14G3KdENnuryU8Ri9zfxoQS4Za45umyUNd4jIP6NMa0uF2Znp3NL8gpYrLN3Q5mYlh3M4ablb2jmctBltNnce+6TwNz5dzN2cnZn/aElbWJjVZhY7XlA0JkhajSuWhrJuzSvRtmBpVqnZRUc3LTTbCRl9ytCulu6VqebmTRRxWbd8qpAvqrT8cU23TLaGrh5EV69QWp30q7TEboqyZRTm1ajSgZOAIIZatlti5Hq7JUbHYqmrMnonrb4s0zpjeqmC5sFaSC2tdi9FZsuuE0tNXJOiaxnthKhdpMa8btOuLVFYMZ08LIcUsowiWEh10jN1SyEmQ+qltrNfK/rMZOEmzHdbEmBhs1MyV+iRolTRPT+meFt10fil7Gf8B17nb3kj+Jq/4c3PpSby3mk+/PtgiwTf8CP4NPFqEL7Lj/hrvH7nh/i/K5aD+4QfB+uw2gA+bIN1udCAZYMfwrEe3OFN3iTBRnTnD/g3+Ct+REJOG8JoIhGnZzAHgqDF9whg6oTvBevBpkDj+4jBD5Dpvrgp2YIU4oEJQZQjfhDchwIIfBxSPhBpvYbHrgAO7glDpPVAGLeIDSQi9gSeEEYSQ7oIS4JNRDgGzj2hV0snvi/0bOPLHK7IXTszP527daUrCcFuD5wfRM64iPIRNP85t1jSso5xSufhBFk7nBL3lmgCEtVHNtixLG9Lo5BHJ/D7smiiim+DTRLcFR9R5hbUSbVjCQIjuebJVH14hgYhoV7NT2wUkbXQvatn94QZ+hMb5w6vJ5cyrmL/MH3avxF8G1I+DLbg2CESbCUPHaV+KC46oeth6CZKUO+cEicOheC7rn0YAoXW+Cx4oopJWAwOXftgeOTD0bHr4wPqn+u/Xj3TqTUEFy3ddKIpOHXqlE3mdWLW/o3TGRO3xzfvejaGEDV6gvZ/imhNu955kFbFnOo/tsLpehmnFv+Z72Bw/cIf89/4C76N10uCEfCU/8if80d8ezxRlz4P++oYnb0n9yfmhDx7DqMdn7TXgPUYPH7C5n+Z8OjdRgbb/GHCI2Ub+Dt8J6l1Qg47/EUiy6f8UbIpHDvzmmfs78Rw2P4Y4tHjQVSoxv/C/0k4qZp4hJGqYXwc8VeAqofT5G4IVv9PnIWnHUvvfoz+K0fhOz3By3P0go7CZ2iJJgblG1T1wjrh0o+bi5T4Mikmr9rfu2NftNNq3580xB3bdEwbOlqmQdu/g2RHhgfx1b3vrVQKaPGfh7KpvwBQSwMEFAACAAgAF2Z+TjoqP066AgAAWAoAACEAAAB1bml2ZXJzYWwvZmxhc2hfc2tpbl9zZXR0aW5ncy54bWyVVttO4zAQfecrqu57w17LSqYSlK6E1F0QIN6dZJpYdezInpTt36/tOMRuG5rtCKmeOcdz9RSit0wsLiYTkkku1TMgMlFoq+l0E5ZfT9MGUYpZJgWCwJmQqqJ8uvj0y31I4pDnWHIHaixnQzPo3czdZwzF+/g+tzJEyGRVU7Ffy0LOUpptCyUbkZ8NrdzXoDgTW4O8/DlfrgYdcKbxHqGKYlpdWRlHqRVoDTakHysrZ1mcpsA7T5fuM5LTu/o4+wPajmmGjnbz2coQraYFxEW+urEyjBfm9rgrcysfExD+ooF+/WJlEMrpHlR8+d03K4MMWTf1/8xIrWRhCxpzPm7iO4dLmpvnZ6O6tHKWYBOyjs52wZfH5XoXgPzX8N0T+1yV5I+2rgcLwTY95bBA1QBJulNr06V8e2jQvI/OHmp6zKOJ+ZE2GhYbyrWH9coe+ARvTOQhymt6yKvkTQXLNuAQGRt6wnJ565ZFiH3XBTEq2Hlln0qg7JF/TGGPkIGyRz5zlsOD4PvjCA5NLanr8i31/Qwa4MlRB4wZBDXH3IfSnTqrdbW2j1cHsXpFh6lkDgtt43lhFdjWkcTp2piSo6CIoDtWUGRS/La4dO+y0SQ5MPhpOz1bBBlyODVyLkazqMN6ufPF2YKQ9oehT649T9Ds8espRaRZWZkfJj2deJ55KKYw0+Q0w25KAwd1LzYy4DjfQ6SKqi2oFyn5WDdCIuix18v2fQ3BSRLUgCSnq0z8JafKL5oqBbUyXWOguyrHyhZYsqLk5g9fGbxBfsAYsLZULM19grL3uQwUfgiAqqzsprY9tJaq4cg47IB7a6BwKQ/lRrSZ0qGBu8E1bDAcOa8ZNZN+WfSzEi+RQH8C/2rCii4+sIwYe6SpdplFL7/bxMHV0XLuFpqdvnCXubMfpuhmYz8uoVHa/yj/AVBLAwQUAAIACAAXZn5OkjlBIaUEAAB6EQAAJgAAAHVuaXZlcnNhbC9odG1sX3B1Ymxpc2hpbmdfc2V0dGluZ3MueG1s5VjRThtHFH33V4y2ylvjhZQUgmwQAiNQCNCwlVJVFRq8g73NetfaHZeQJyhqkoqoQVVQ20RJmlTqS/rgErsxIdi/MPsL/ZKe2fHaLDZ0aZO0VYUWe2fvPXPuuXfutZ0Zv1GyyRfM8y3XyWqD6QGNMCfvmpZTyGofG9PnRzTic+qY1HYdltUcVyPjY6lMubJiW35xiXEOU58AxvFHyzyrFTkvj+r62tpa2vLLnnzq2hUOfD+dd0t62WM+czjz9LJN1/HC18vM18ZSKUIyaumKa1ZsRiwTFBxLsqP2DC/Zmq6sVmj+esFzK4456dquR7zCSlZ7b2RC/kU2CmnKKjFHxuaPYVEu81FqmpakQ+0l6yYjRWYViuA9PKSRNcvkxax2YUiiwFrvRQmxVQhUoky6iMXhbfgS49SknKpbtR9nN7gfLaglc92hJStv4AmR4We1KWN5aW52Krc8v2DklpZnjCtzisMZnIzcNeMMTsasMZc7i31S+JlPFnNX52bnLy8bCwtzxuxi1wuKxgTJ6HHFMlDWrXh51hEsw4uV0opDLRu1dkxGn3FUq029AjPcaQtJXKW2zzTyeZkVPqpQ2+LrKOoBFPV1xsoTfpnl+VWZtqzGvQrTunAKEMSQy05JXLzUKYnhkVjoutq9G1ZflhnKOc0XUTxYC6ll9KNLkdmq68RCk/dkxbXNTkCrUNlGLBOeRW2NWByx5TtPuVSAT1s29Je+g+lVh/cEly9Sz49p2NFRlnJ+7FPxnaiK16IefCleicZnKkr17CQf8W2wTYKvRBM+DVx1IvZEU7zE9as4xP89uRzcJaIVbMBqE/iwDTbUQh2WdXEIx2pwSzREgwSb0ZPf4F8XL0SThJw2pdF4Ik5PYA4ESUvUCGCqRNSCjWBLool97CEOEOm+fKjYghT2AxOCXZriILgLBbBxK6R8IMN6CY89CRzckYYI6540bhNLJyL2CJ4QRhFDuNiWBFvYoQWcO1Kvtk5iX+rZwVcxnFPncHZ+Knft3JEgJLsaON+LnHETxSNp/nVusaBVHuOUzsIJsnY5Ja4tWQQkyo8qsJZKb1ujkEd34/dV0mQWXwdbJLgt3yLNbajjascCBEZyzZOpev8UDUJCvZofOygyaqn7kZqtSTPUJw7OLVFNLmVcxf7b9Cn/evB1SPkw2IZjl0iwnXzrKPRDedPduhpu3UAKqt0ucawpBN8cOYchUGiN95InspiExcDghQ+GLn44PHJpNK3/vvHz+VOd2mNt0aaWE821yRPnZjKvY9PzT5xOmaE9vtOuV8JYYWbPpv0/F7TnV+88yOhyevQfROG8fDdzSPwodjGKfhIPxS/imdjB9ZygqT8W34un4oHYGU1Ud0/DSmmhVmvqxKHzq25yGJ3hpNUDrIfg8QOO8/OEzXQHEeyI+wmbxA7wd8VuUuuEHHbFs0SWj8WDZHM11sUap5zYxHA40BjL0cCPElX/X/g/CmdPAx9KlGoYCE3xAlDVcD7cDsGq/4nudlKj+fuN8Z00t9M/ZavW96aa2xMkuYFh9gp5emu5/edHwhsV7d+kgbrrfH+NfWHN6H1/GkhhPf57yVjqD1BLAwQUAAIACAAXZn5OghPHdJYBAAAiBgAAHwAAAHVuaXZlcnNhbC9odG1sX3NraW5fc2V0dGluZ3MuanONlMtuwjAQRfd8BXK3FaJPaHeoUKkSi0plV3VhwhAiHNuyTQpF/Hsz5hU7k1LPJr46uvOIPNtWuzwsYe3n9tZ/+/t7ePcaoObMCq5DXTToOerMimwGkywHkUlgEVIgMufCwknfnRHKmUnvOt18oK+tGDJF0PqUoCIaArQUWBDgNwWuKfEnbO7Q2L6pyqinK+eU7CRKOpCuI5XJuWfY1as/1R4jWBVgLqBznkBg2vOniTw7PvQwqlyics3lZqxS1ZnyZJkatZKzpvyLjQZT/vTlHug+9V5GgZ3IrHtzkMeJR32MZlIbsBYOeR9HGCQs+BRExbfrzx9oYFxvKKKLzGbuSA9uMKq05inUptQfYISYLL1q0+xh1DkHa7cn7m4xAkLwDZia1fAeIwCVXul//EBtVIoTqaH1mZ9Qofgsk+khdReD5LBYtG2a3rlRX/6QBU9IRU9oQT2/vGl5xKAlQHfUgrw2yjum7AQlSiKHokBNgAW9SFy8SPD+2WbcOZ4s8nI/lOuxnAM3SzATpURZ/telQuNcrd0vUEsDBBQAAgAIABdmfk7ShK5mrwAAAEABAAAaAAAAdW5pdmVyc2FsL2kxOG5fcHJlc2V0cy54bWydj7EOwiAQhneegtwu2K1pADcTNwedTaWoJO3RcGB9fGlqTBcXh0v4yf99uVO719Dzp4vkA2qoxBa4Qxs6j3cN59N+UwOn1GLX9gGdBgzAd4YpX9V4jI5cIl4USBoeKY2NlNM0CU9jLAYKfU5FTMKGQZYZAsqZlOOCwsI2/i/68weGMc7VNfs+HdCUd0lLhVO0Gmbm4lB4vAWQvwoxrwpKfnVzsplS2aEEJVeXG/YGUEsDBBQAAgAIABdmfk54CeGkdgAAAHYAAAAcAAAAdW5pdmVyc2FsL2xvY2FsX3NldHRpbmdzLnhtbLOxr8jNUShLLSrOzM+zVTLUM1BSSM1Lzk/JzEu3VQoNcdO1UFIoLknMS0nMyc9LtVXKy1dSsLfjssnJT07MCU4tKQEqLFYoyEmsTC0KSc0FMkpS/RJzgSovzL/YcGHfxcaLTRf2XdipcGHXxeaLDRcblfTtuABQSwMEFAACAAgA5nDLRM6CCTfsAgAAiAgAABQAAAB1bml2ZXJzYWwvcGxheWVyLnhtbK1VTW/bMAw9p8D+g6F7raRd1zSQW3QFih3WoUDWbbdAtRlbi215klw3/fWj/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5UBCUn9/aFpkvSBWw7bgyT1cXPh7g2y33jVT7G4RhF9UKuq1obiWaW4JaDreNvu4oSHPbLXCTK2hKNWNPIgD5hSvFbVtcGpUDoyNjjaVDMKPVlWuROkFYZJL47B+0sX4jaX7q15QpAf9DmE9I1NZEpAE83wr0MZBgTQ1gsa3NNVns2phdTjp/THp9PTBVOdai4EUcw1UIOIYBN5x2dnoICoprdPFzNcL2Dg6CIxFGMT5mkmF8epAm4Wo3ydA7OAiOpb+bgLbmtox0XMdRM7UdxOjEOmF+ro1MxEvZnoM9Y1ZlH742cs3RdSbag/P5H6M4iNEM5pZMrC771ttXzeG9nVOjO59NVlkG3YrzACbPKq9mFvJs5BPAluexuenn1OzDHnSU89R0THN9x36XxVq8gFOIwP7pFqe2JhHYnvHIh+VpjwH1xO0yCF+apiIyWktSqXlIOYa1eRJQVJhqVj6i6qGSeRqMtHGz7uegY9xV1wq4E8MWM12cYPPJzCPv8aW+y8XZRXeV88VFgy3zuq8CV7m8YVXXCXedQet+bS/C6pnH199QSwMEFAACAAgAF2Z+TlvYtdtvAQAA+AIAACkAAAB1bml2ZXJzYWwvc2tpbl9jdXN0b21pemF0aW9uX3NldHRpbmdzLnhtbI1S22rcMBB9z1eI/MBKGt0M7oJuLgsNDd2WPgazVotJIgdLoSHo4yunWTbbbEg0TzPnzBlmdNp0PUZ7n/J0Oz72eZziNuQ8xt9pfYZQu5tupvlyDinktDpUfo5xmP5s4q9pqdVqyn0c+nmwC5rWGHVPDymplVM1Y4ZRJJmnXiHnua1YA64BWzFHiW1X/0n8053DLsR8WrVdHaGvGzYxhTlv4hAe1nDMfgkdb/B57oex8tJasCXKfmpxbAnECJfcF6oBQCDLHXG4SNlITZDHjGMoRlGggAjnpBGFSMqhZl0jqgrzjUBMMkZdoZ7WbqS1cdQWCQ0huk7zqrGl64zEGBFCgLnCBXQGo8qGqqFBLQcEBwZE0UYTBaiznelY8c4Ly5GiXmBcmDGA8eG4h+1enutQ/fA6+3O+I3jyC06ii7dWJ8zV7u7nuZK/h9u7mz4HNA6fzrebi8sv/sp+/fFt68+fjflk4j1tcWtd+01z/wVQSwMEFAACAAgAKApdTXtxyJ7FQgAAWncAABcAAAB1bml2ZXJzYWwvdW5pdmVyc2FsLnBuZ+29B1TTWfM/TAhEwCAgoqHjuuqjuBIEKVICiqJrwQ6KEBBpSqjSSUERUIFgQVBKUFfRRSkiAQQSBCRIC9goAUKPAiECkkJI8k9YC/pk97fvOe95z/s/Pz3HePwm9965M3NnPnNn7v1e3L/PVl5OTU5CQkJ+106bgxISUkAJCcl4GZDwibSqgYLwH0DQQdutEnktGh+E/5HytN5rLSFRiF085yot/L+s/85jQRISS2pEfwEkvwenJCRCGLtsrA+HOdN7/PJ9PI/BPhLWOGP0MH/YQZ/XsWszPOs0tLwPrbzj8OrqfxbJyB5cfSFmmfRF/BrFrcWg2nc7rexk7ndVA3XmxnBWu3efCUA5c1PHhiZGmx5tbn90E0k+jssczyhiNVV6NBdbRj5GIhmRHtRib0vUTC4c4YzmzTSfya8MmeGM5ubPHgaCIC4YwIKPja1WTGYbzZZIRXWnwGsTb6H7FwHB0CqJBR+NhopINOrEBYBfxWSsTp/kIS1YduMcIPiEpv3C7kxSot8LBgfzBDyqQEVKRvKHkSAOF6PrARNTUxIXXz9cupbifvm7b9+TrYYkQnlTqcTr/Ee/8ia3dVAVbrsNpC0kpapM3maJf3uZ9pvB6BaJ78msmlFTBGUEHLGaOxaXj6SfOXoyo3BkH7Q98twB9IznN0qy7YDVGAOj+9UYS7RMRobGiu9ITI8+Vo3Boj7dTe+nhRKmNQ36zmf3a7haacS50tFT13AnNLVJtbK+iLUm5NTwBS3x6mmrwWEUSi8+nFVORb71ryMyomhmxpOVZDR/WjJ6jaKJLUQxWJuwrP/5Iu2KLVrOd/ps3tvUfzeJmOjOaozrXVXrKgqVH+JatTkOEHDiFxl2MZy72bVKFb50QGpMqnFhEwt1k2OQ5L1elhx1Y98Tm+9xOvPU6vuyEcdLLsgWjurY69QyA6Wr/VWq6ZQS6lnKWhjnZe7+X+ANUHOdGqTFW4AZqwETFm4ltYkR0V5udCAf7BObKxUbfDFFSkmrlncyysczbG4A3+0xB8NfIRklHXgDxdo7kjucNSgV6DEd57pkyiX9yeBuWIk6dxnJCOtujiqnl8KjerY0CkiDL6a1k15Olh/dV1vq9C7W986+Qqz+Grw63JYepD0g4ITRWY5EhGZNaHe+fFcXhULq8jDBkjtQI0FNbr1a5w/xNnTkLV61YLLtZ1zwUB21Ca8tUwbqrSZVbR+3u11bxN0Nn3115PWy5oN8GL+Z6wHsMkIHUL0O3lFtiv1Pel5Y04kLivJDBbsaSMcdIYrkEsRITgxASaq2sOG+WZJblB62pyC206uONwBx36ZBWul7uYvWwRzrLsFbJzGKSRvP4zS0uVeao4wKKNUYI8xp9Q+nIa1GpMfFrtcy9Ug7UzubPJ0GxtjH4slhWd6WY1cZ9GSyPkGb0uS/muCLThL2KhG4EwLtJoNXTaWRBmlB/ucIvcpPZ3Nh3zT3IbhpOQjs6RYn725oiHBQbN4vJdOW9rTZw7zNp6/Lo0B+2Z0D3ul3IMpwUqnrR8WS7deuJR6dsHVsXZ0Hrt+hf8b0hGprrDEic5V5/ZrNniVFuxLyQy8ADlDx3mSPTfjUwcGAKQcSvfP6SGmpX7me9689tYUI4G3zkfBIozpuNUbj9YRfN5ragHF6d9y484Hnqsz+I1wTpeRaz+6cxwGziW5X8dOmxYCdlvkdIx9NaYSnMDcEsqtVh0A1mkO8X45dCfZ/bvpWmhTSefLLcpjVhzpCWluqlij4G65oe/+CSPc0DOWqYUPWGE6k7m4oaZajheB73rWcpvECcYEcdsEVc+lXQYQ9OmoEo1OqsYBORXxwR/uyks0+nokl0usCIlvYnq9xzQH87efBKgOoNoiti6LArybWZA0ddT/zhObSvT5j3r9DFJcECQLHHSDQKG9rtdO4yFg4xZfCnIbOhXvz8GRd4BWwx9SwdLigvwGD1+JYKnGZBsAsJq3IKTPgEg5IGadJ9jmYLP8qlwj5jNVgyMbNCv5trdvdSul4r3dPvBPWuJd2R7U3YDo8mvKWeAausolHgD2Lg+6He+sCnzz387wX52pFScAHe6fmkwIuDbYaCeKEYmrn2T6O05ONR2xXTGb8lsxYnYw17k7twHUw+gNnzaP3ygK76iypd7Mzj2hngVnHGgMQe5/sIqeo0vXrU3QPxPXDu+pTFcE1j0LMlCaebm7CrB57MsZhUMhg1YHJQZOhBmk9ZQfG9ud6UkkWXxSrYAnQUxY4tflV2QlzfuIOPTVsP6LGeElT+w0FeEkv4cNx31Xp7Uw8s/CkI71RZUCgarTB291q4z0/dHxOLICTs7LooiZBti8PqgNvz5rxhR9P7rcpNyT07NM4H+V3nsmtQXqrTyN0re7HAOivODJJJ/eoy/ksBoYca1xjhr85c9r+2VCjVldsOZKMeXRgtjnZjWI5kq7kkemWPinoKInqrHKAFJyBUVI0Cp2ExJNeUrf3Bnh80aB3CJcbUJ1bcXgOJXa9WlIUPJoZPFS2J7wd0flg+PfoCrShEaddqou1Np4yvVfWLV1py9AGH8KG206/a3I1cTX3+nLYz01IjVID4UNwOy/ctph1dPXaYpKu+huf45TQZ1h6cRGFjqSofvDZM50v/RRbSdfb9pTiDcQUInctCiD2R+4FY125GUGbG/Cpf54CVjT7gxQpj+6lh6RsN/eIUOcfuYyIPgpBoLXwqs2Kq/GpaKeVcMtkNMIlvT+KL9Qre0kwddq1NLB/GUwBXzZxGTvIYBsssGQ3oH3XF+mrZzP1mZV6VetYwx0I3CqwSYi2giZsePVypX1PDbriLOuCewUHHzt5NpszZ7LevIXzVL96nPuQ91vA9cc6+8dS9YqtHR0hyQzjZL9TxtKn/Fhlh89Uvm3jl+rof3OQranREzUYxO7euy81Io9txbbegICGxt6WvDWrwfTj2sYmO8a7cnYXh+zajM9HOi3TUCCd/+oV46LzajD3Vp44CSl46jbEeTRYSzMxa/lmmc8Y64DZRGONE2aSZNx3Xt3FxQkUA6iWcJX5wVs3gGWAR0Oq7iHHfudq+JHSF7bCqyqCZIC/Yn6AIboGOmCHTkCq3O/Sqt9DC9EIsjriR1iNWWr1PeiJLifMPPZDRP0J+BHojOnrgBVjZc7/gFyOelhBCp4AN35wtHtFczB7t7BVQSMGagXRAZz6AevcBLhWNSwpPbV/0/c+HiocAbRTQlX8CIDrEpu+o0g4hxjAf00gRcigR+OY3RKrf+SRkNMYqeQfROAuZJCuWd9Sqx959I+kS+2X/Er6iaxoz6xwj+nqxXo+zijOcKKCyn6ASnyQdYbyQPd+i5zFQirdzY+crXPq1dNJuulW9xmSqbKZJcTKcHpx+1nY+mzJ9R9vyNWWrWxRSgl6Khx6/7lDzz2aZnhLbzNPk/9qMazG7iSj7ksfBKjsj84UjmAzrKEn5Nj1vsMFqkFlxBiTkCTNz4vI00rhD0lhr24qDzLuXhAp2beZWZFAdbckSnIxcg8w0OzBa2HDfZAgpGxFV+4X8/jppFX63S/N8x+BFXXSZBeg0Y4qB+W+ENEsFUFno5bma2i4Ne38xjuvoMNW0oddHkmmnLmQApCUMgB8Y6ymOuSMZHeeqO9qTJLdQMp5t4SbEt9YjEgSEiWXcCQ78HHBJiuMy5oF4NQN6LYXQzki7NsK0jq5qyLQP0Ff+ZvEspsPiBhTKHc4T+UoSEaxSeobSWd9XB7J+peL+pYBbrG8aL8kSd9jAQh/aiqSAPRodENxdYME4NwCkqKT5BM2A3zthX0DXK1IaycbnuvX7VmgJ0a2QoKk69bvLzvqoKpjBV1AUmthdOGaKrqobx3we/avzqYmdQs52ToiJOhBlYP0+nY5XaCUzEKSthhB30mVOon6jgFo4mp1F5EgCznZpSESACTXavi4qztG4vmefxaw2wJOfhPuCd1/JVypn8L9v0i4QaoqYR/upRphLWffjxC4E+WzFbSsSKNQKjLUHldoV4YuzC8kW944IJ4fG+4eOcYsir8/O9Kc7rSZf+hcfIdndNUmHzlxrL3R9ucG7rHuZ8FjA+cw4MUnqcgTKPHz9ecgGqZw1lg92bQnm3QmlLnOnLC5SZJuTYLpAfE8WDuq6RNSJ7cHURFZSb19L15HJ+syFvU3kkB1yUc+yZWsNOIcYo0lr0q3xkD7kv/M5BPEKWL06xIlrf4OufHTzwY1uX5UAnJ8BKslGC8iO/PunXfims4AunSsINDi07QyuFgJtLz+Pey623p/n2vIJjftTcw0ngYIUI3Zth49yxXLqH3UHWExbrr+e64hx4UNCM9wlHMSrlUrU2A8pK5Yfs0aVa/ScIw+LWwwqLWF8ARXLmpw+y2Mzrsgjl05iJU+yCS5w7fGTbVYrQiNZzju1wbiR+haXv2O9qDq9l6mBvZYZ91KrulyKRngetu+s25iBZJzRtsnPE9O49Up8kxaCn1PD3mdkM3ZgVL7jO+LXdGfG+xBPKFFVIyG3B+nvRGydb+FXI7qWnErxmTvmEtu0FGX369Z0AaPlGzG4+KkhFwdPWDSXCpWVzPuBxe8NdWFvjtF5jiQfM5QUVpqwikkmS6dxqqIs15NVKOOgW6V0k/Q7KXCH44cPdvNFK+uJy67fDJd7//BtSqPp83lm54e079/RKxpgj5W8c8feyRUuC25jMK7nw1jzNIMOSO3uU01X36n4WuV+xotVHWe9t17DNfh7vVgEZJbOGjBpzUesmQ7SEHM3bBOsvWXwUzNTe0NNrt9nvU91dLx5e6akXpgB1LABOfY0ZbI/zaI2TRQLYEnkDsRAfEfe/c4k+xKTZfZwuctMK5Fz7+tH7tyV7uQI32vajBhzilWmPh/XGVDQt7JKLbZiV+1vKfqzFNCrt2OllDiHRZv6ed/Iy/U/vnfiGXqPEnvloL2yEvFv88R72ze5/QUrD0jB7wvJWnz6ZBY+20Fo8daHHOEQJfPUyxW1H8NBQGNL54fSqzBmJ/4O6iLvY6VDUy825wfytQQHPapzbZ8XdcgFkYoE9reEtS+npeOJb6V3nNvAiZCZ8W7qM/moSD3JeE6Q3tqjmLVlxwwEdkl3t31Pf0t5jH5QPRu71msk2pycYOVS1JXZ525eI/d9Hp9R8M6Xf/pkebM3R8jFeROUnW1lWTY/8jW8vUf61dhT/hAFLkTg1O6Yh1c6ZyRO4fcdy/Vuau7NGBwQDK6g9YRqp0KF+9YTqDSnyR5Ku6d4bGoaP1oq/FcHRdTI7G2rNHb3lxZ6O4P/Q1UyDmt5WMvRCGm4me8Icdpco/Qte47Ip6SjD/DC5yE3Q+L172CjJAXBkK4YXLkb1zZnyPPQ4RI5YZ4nasK7FIh20gf7jv8N/jq4a1FlCMAFYd94lfQz8n/8+RvPO3R5r23TaeU+FE5UUKgc+PTJ/MVKpDHYuGQy9PF/nHNq7DmT0SrkToVPvbut7cHoo/8jWnKfX8qKeqqEqhbiJb8uhqKyJaRKkvMOUPXbH17/FXeE8WbBz4leYxag3C1Gn/bnG6cf1S+1rbiuo4AFzn3/i7WVws9N2lmp+N8WpHlDRuM5Fyh1FMolAHLmskAAVK7hqQ2AR937F3LLEZytkXBSrSf2yb1MDW6uHV8G6tXvqGl2HLmGUf56WFVzhwloo5fh3+yL8CRD/NrpEHxdu35jxgW4g0S9bed2pElZ9yrLFjdQTmchDWGR+WGbFE9ef+pp58yiBqsSzTbG2KYPzm/IGcqISsol3eYWwau3hoF88Wm/qeWx6pEWyeQSZe4JdwVzegoTSqZdJnUgi39TX0sLItzNb7UbyLUt7zSL0qPQUSUF/KcuJsfuXYba68SwB55+ur6krtqBYNlte2q0AT6Ie1Xsz2LxdpoIt0WFokfswBqRby/XWIo4CR6pQ0GdVTgi6YR07ewbUasNgyNHaKy1XKHGcqxGH9BOYAYloCPJjOK+3f0at225vbKUM5dCXFsi/HEXCni0FGnIFDw3pCeUHuI4l6UT4n84Sdak+wD+XNpT+x4XmNBduL9gOdYW7uzvHqfl5FbZ7jhnbYNCuqdIdJW6iCbQ10beX7pHDbaaK5TgsQruqJlxKB4NFD+fGGJx/a0PPNLj9ZueUQafBF0GQGGW0KjBDH9hO13s/SsIXk7O0rgqgefulbnQbOdrK8Ado/bmzt3G0XpxSG5b1LxlqwdYv3fPDGIdHmsRUKssWS0ETg+1sijYzqYiRjUaEZxtwhcIclwBfghXNGHGpZiRzE8QOAVS1Hl/S6c8oz/UaSPu5WUzORc0THsW2V6AwbJTQHYdsNOX9FLqfeAaZtl7SbYnHSUH4xEQIRKhPQeC/L7B6bQTz8reulTg4mS5/uPWG7FgJdMdRYn+iSo8x9WyywLHLZOQFDN9fCFiD2+Zr7qhHBXo2FTICwKWM3U70qVtQnC5QKZFwBlZ4mZnVikV42IGq4W5WIsEbntBT6rEKeaAK7BdBCj0Be6d3B7F6sOgOHPWlNL+UzxvIFT2qhaiMjXFVF3K6KomIxwP3W+T8bdh4nc7asyGEnagrrfo9nOhl2mlupstjPXElD4OMTdupuITEQ7FjPxURVRNVU+b4J2IY04qj5D7aqgIXV1j2s9BKy1pUdvKJu2PCjFpjuLrM8Kb0fJY/kf3SU59+MokikIPx0TvB1PyCzsPzBr+/msxncUNOUmK+q3qPLrwrWkqFMTg6B4qc86dGnBbWvUcXT1Zfjd7wfxMqBYXemukSiK24u0qM6thjROllTZBmJmG5Y73D6ZMUAohNWsZk+m0ZEGZ+uNWZcRQ5GrnzYKKLwzrDNhQ4OmI9NNg62EOOvxQ729fNiEMlbJuomAHN19nBi5SpzHfl/Cc2jJKi6i1HiqyI99rJRIQo6U36giDYKpc4wO0pZTUfnc4PoghzHxMUnBu5GRDHJ5Zo+WpW+TR4nBVNB4e14sTMuztMsliZT+LNGZdWaUn89BiTWSm41NsoRBetXTv4nhj+v2OQuD6TN54u14s3wSLU8Yxj8Wj1rS3smVpgp7vyUeqzgEnR8sE8bMe/4mpL5fLDlxT3J9wYh4fPauuy9sQkjc678Bxt6PMZEPMXKPyiR/Tv3n1H9O/efU/27qfcOp8Kx38vP0r9dVpMmIRdEGZPOi8MFE46OdQ2GvhLRwhb+MNbH93OPv/us7EiYbwV9+v9/g46fXdn7O4cMqyCuibdDuh1Z/JR/y5b4kH96iZPcbB7stzJSUzSdQqiXEJ1DIKb90Jtlc/S79UXriH5MoV8sb905omJGSFn49sumfsjqW9pdOmS3d9V13fYHy/5jZmdhoXBY0rmG28Ou0f0w1sU+su0rf+et3JEQ3bv7HdFNZefdQS2HQ+OeOSqJFNSvpK+BRAdNTjXpw5GyHczScN2ofevrTNE4QNc1joNHTdD809/0O1mI4u3qkP067N+rjee2K2ShyZG9RGas3Ejnx8Pl5BcuwHOcD5flRw7q22otozzkt50VM1d75jbQWeRuZvrvO0TIyWZETZVenvVyoLALLe9ZTztJytg3rS5hM9LuedEHHhaCjc3od+P1crcJcRd/bQxaf59L3ClzbhMeGr/9Yo83/mL3m0yRJu0TS5b5ittN2peiqezyNjQFoUVYIFr9wXYXNvLWnfYhBDP8pqZS3x3v85HZMqmTGhLuitoBNWqsZt47UgDy9Ml+4ZJVhbza/Gb3v+yVo/BUYwQ7XVdRTTZvSkpwkSPQq9511tXpjdNR5wwfPmVdZl4XC6VuUvDDSmsZX45ersCex6Ir2KMOH5zCvQYADVJkTGx9HO7/iizZRJ/Vkb9FOxsZ+afVAtZVAhke3w9FIP2W13R0XADkKwDt1dhYz1636bkUcdK3arNL7oiBE//BXRY8uVk0jqlj2LGcQBXwzdfT723FGMCEH97FcbH1N+YcHjXZP7mOdw0xLAQ7QyMiJoGrMmdFdFwDth9nFTrXmcGLp1yzxZqAts8JTE0VFshC+vRVlL9Hk2b5Flg5zZXWINdrITwdcq2T556ryMC/gyx9krhgxwYnW3lWThbG3Rsegc4+Fx5Boy5kWVJqY6hzxYW9JCQvJ7PQssTzV60lJpCP0LQm+2qtIe5DdSGwKpYFWegad8wZBUZfVmq6Lnpw6NzfXGmf51OBw2Mfni/InVgiWpA9VICj0wuZufiSV25tbSGd1kbACEiKA2M8qoXui/Bxfa1E6isncrMY3KssL1dySRt4ZLVm8XBSAs10twUURD1d82Txoq7p+H19pt4FMFEXLn8LJFiyfrvumt+j9yKmxtLfaqKcsrEABFujD5YUpE/pZOZYTeLq89vQVW62yLj6el3m8qF8I59vz7RAuFO7217wG3fyKYdeaQTx9uDAeHVeC5jTCCUWZ/Wym/hRSnnlhZYBjtx/VdmJb71oWrQjHG890LUzszmeX9NBWOIf1j6JqGNoHSQ6JhbW4nl7ctXk9wi7Uo0PqlFI4BUMaY911TfIwvTWibuzb3XnYaHiystQuqvdZ8BnPoMySFyEDAjdXq0cS8RIn7SFQZilNDojiT+OIL1EVKF7yGiNGujxHAfXxfO79UsR77cjxQmOEgccrCrZ/FBPiI4xJIUomT7VroH1jcMFsJqkFGR9ricfBSciBVWpspuUkBAFJ5kKw2lhlXSD+AoBO0FIGsXMl25WH5jWZlfVrJ3GMc/tIaLDnl9T/ElngnZdJOyJMIrWp2PYpz9e3XK3Mcgn0yMmOtg7PtGQKllGsXTOCLN2ykmE2E0BWAdWiivVUwoQytpcD3jmAvU9EjK+CxGNdIR/f5qNmRrnhGwbGjDD1IDMSrVE+8AQKDQHt4SyWKfvdhXIpRhhBIpOw+OfasYDJE5QUOVIMgP9n1UzGa5EL+MG/qoFszhufABScGX9z37yOtHSiw3cufS9qDi0MqPOHybyO4k0uG2LqAzi9AMqNavLkpuiwJZyD0SKTdk/Hpf3MuBvT4tZwFALdq0dIpWJJfp6CQcvOs7QNqFhZJclao6LlNVCdCeMoP0y/m508MPAD2gwFAT3NBcc+t3YPflGjABs3PzsynQzta5JOHYLbjd6bGP1S05h62uU0pOCMB5rC3laNCdlclVd1GzE77S5rZ8kZakmVfYo+508hjEfAzod9sJZaOqlvD0nWU4n3ePqqdgnpVJHWXn6O5cxDoXThcbhcQPWpqFpWkFnnWVIHO5479IQHKdEFd4RkxOVK348BlGWG4LqSf2HqlVzTu5y2Chx/RDV11iDiIfc3oedg33ZbuLEVHAtA3M0q+sRxlqDvVnoSTpbQSef1N2AqLNQ4cx0rQENc1VrmgPuSskoHJFTIR66SnsoDgo0LBFQLRhqOm5b3Gg111tve1aT6wTdBwcAB5gmn5EamW/dDe9CQ5fa0NsL4bSehBYxxbVdffPRcShj58m7EI70AomgHla2ndB1pNFb9dc/3jJBJyfl0rAeSrdQ4ezc8ac0Wy/t5YC+qib+JI5VwxaV3ea7MwOR0QEhlqhV303mka9XH8KE/z3up0cDALNTsh2NHpZ/K++dJ1rfTFISN2N1PJltGnskv7nLnlldjTKkGOvYbancDYldun9id55tmAI6n9c3pMzhucIt5x+L/g0LV8p4c802ne2nFFXE6MQzHPFz/VsNPpttwAo9rOL9fO0DS9EcCKLie18H0XEJhKXUwQecmHThXL4CNk3ivzx2j4PifcmwvANoUaWYMz+mMIo6qUGEkpjLnBqn96rJ4VysujXdHFiuqFPI6fxmsGose1qHaubRAdbKoxoRJedpdg0xsDMBz/dOYsSjZ1OO5m7/YvJdVK12tKGzbIE1cJ8azSDO/jHw/ghrIixqsMoLWIy8yhtPl6lhPwrH35ui2lDeMCG0Mk1uG5U6k6yqMnFBV5M5VARWuA6N94lcpxru1xmpyCABOC5fTDohFb4JSdxbIA+/0t2AzLsKGLIAnfcqPuzZEgoZ4QcFWsaoISCthRXW3q1Wp4yuyH5m8HaID/lhTtxBvCrW81K8pmyYX7fWnUJCreaaXtV2tQNJlGbC67a9XUMnG7y/rTwZXtKDZStTLlKl7kmWV/TjDJoaniyL3KlWdT2mZYjyzi1EsI08ejA5BKzx+/ZFfAwOEvT/TGzQCK1E34HQa2iprzSTW+VNCBrkBkd161BU6285X/FaS4vdLB//lc7AOnkexdE64yAULMlzzTLwEQy69xoQVutKBxK7UJbWlc/yP8osUHsN7Bee157Kn22622FZjDFSe0WzqCTctXL+WPm7297lGaWQXrua5leBmw2vTB46oOwxOZBaH/OXFwcg/oX3g7SEBdNbAaIeJ0RculEcfMn5O6+I7FMFCuKbM6bRUORmpkcVSA2RzJj+oLIanDJIBzmXrLwTaGnsLSGyBSgc+yvkaDH4NVnxj0lMrtdWHxdeY93yRJDdB0x/fspvG2QdgcOkpTW6O0eOJ0GfZOr3K1Zzhp7QVrhholYLqd+nfdrnIPx5U4QQcHHl2NjTa+jdovPGhZUIadN6zB4YWfXoKyx7NJXypXdgO85OOZdzIv5m/eTroDV2dyo51/hhTmZ0CWLsh73LJZeNvwL8Q1EKRi3z6oEroyp1zgXwGGdTS1qpdlGirjTwM8a9GHRF+DGhFDhj36iksqBeYnrbvyxfM5udXKlnev+jc0CHyZdUYZWau8GN5+wvKi29VZH0OQJrfBYuBIrKlLvi9i7tVjNpf3LexyIX22VywYP7hVwHX+AaJqzHYsYdCHTfXUXyvoxjG7o+7AFg7ekz4sf7R9+RrgPJyVJgPhBGLhb0o0umtxVVHjdz0bHC9KKppqjMgvWg2mrta+0VM48atQdtOUg9bSeeVSOZXMrtGRNXdD3NE4vzd/8RT3sDXpZBBqprBq2k5SR/OZsnNjXvCdGfOCnGzlWzSZUH4Rv7ooy81d62Rq04KRD0SRdGjKCoAf5eBmClRZVrN9yI2/Ivw2zqOEwZnM/biMwTtVI8OoMr+6F7xwef7StlCtHD+7X+XBUOnuyoIqYvIFx/6wpWnZsfy/ZyjJl80L9arKOAIAfL4IXmIQ1o0uzMJN8k+RmUdEBuXIuWr7NCzr5v1UJOXRcca3nFr7/EOAVT+c1gHhR/0NEe9E3mKB7reCfqvUN9IQoKYmyUK1arihHOe0oUyi5zLkoS9n/i+d2EYNaVuQd4vXfdXsYvTrpMJ+osXJMGFURP03ZoyJ+kbcIBwwVh9Llqbjw42Aasxw8YRWbflEo6IgitlgcPv4yEGsl/VZkoY8NV1/VqSWyVKNSqCvovmb343tkPnRfgr4twfVP2QhM/RjksTBuryaG9gudwnp2g4fypVlBry4/MZAn4LLZXw6V7zazuYRTjpwg9AR9fA/0+ojtp17bm+RWYwtBAN2vke7j4gfdglUnqA9v4abm5o5HacVtcsxxg9bXzt97WiwdEbVoeU35T6Ki8OaJ8QmD06ZbiO7uPOh6mlbvP4bW2wwcQfkrq5VlK+beMk8ut2In9mb1SmttLS2lFMKf3i2izI4wShYi7ULGEMLezIBvjksezFNavVrtOyIn2fWgcsEmpaj0q8hAu8iBorXfg7LQ038zs0yt49Wb/RLlvTjZT2VfFqqvTlqwmF+m6q+W5aqChWObXytEuXalMp3NBosjNWSkmjltWFdTjQamTEifhQCi/v0pkwmNuiRYmT23BPEms+Vf92ND1ke9XHshfk59ffAo6CHm2QDgFMDEqOm5gs+cw2/0zQPiWQTdBS+Xp8Z71X1+Cw5KQS67LHmhsGJJbbamtDk85um53QqOag7qy9SB9YHak0Y3UzJTB90iQg0sfTJ+Tsur13aIVJcrVkB/4GemTdoYm1QoE7LK9fqC45MsDYIgHdzWZ6Sk8wpWdPvRRrYUnBhmy37jaKemhtaFR4Uud8TAgedlRyCG9gWF/lQh3/sOW4LTnQWyXt1RApKCsQJoz7982137SK9DHQ+Wq6tUXU125AGg5SLE+ugd1iRjEw/XCV+AIduFoyq5l+yk0bTjIKqTwUkbcnnl5rVGHu4o0ooCmr1BsrdK846w5NXdmZ1yArDOwWmoyjHn3LXK0MP9WoCqKOWRHCXQg3wtlsztS5MGHv6vI7gnCURBVguVqGD2bKfVHvo/3TFbVyGlOgc24w4cpIyWTfm0T+MZl0fvBrDbS3qEP+w6J+PEUEI5mWnMq0D93Ll9duQOepedkr1hqdvGAdpVeHZ+wuoN8D7fYBW+QEH9WxX/QH79HWuQ0vRjPYxxLIpVSCipRob2GhCUpRTTMD18eixpuBgwGUEctbHC+HJ51kqA58h2LRXICg2/eRXH3qL6cUkxl6rSDpycBzXrFdO/5DMI4aLO5w5qYuHuAH4ApV3wbjs7OC9VRkcpTC3F8TGVRktHAVuq/lj+3JthAVKX+xmArAoDhAoQ3aZPdNrFJzCJcGutuWxN0BVE7kf7RT8rimvBfdbUxouW+ZPuOD6qIMCBAQ/bktgkBrbrcbrIu1PH7yUO/DytT7rahH5ZKcoBUegwbnCmUqB2h/ysuESEuKnZ5D6O6RzlwroWAVH8tLDQgoR8tF9c4DqXWsK3VmS5KAX0p3cwCuVvDm9MoD0WW6ydFVeTo6WnZCf7HQ9s1brzJHPcqh6Mbcv5tiNabxTPd4oVyTk8j4Ve35odR6xDfXx056Y77k30jbCuIfnphucVRIhVjz141IoT+sGv5sPIPXtGpRwF+LxlvjhL8Y3uzLdJAeycP8t1lhblbRq/hYPbKCyH7RjYyjP8TInT0czVbF4maQ2ikfmXkNOm6zOy9qLiJFfx2UIPImY/lEAuelHSpwxrge+SdAdNQNNjhZtBHscGzpuCRxbnGF2zjkc91+lSVQc+/+LhWhudqnu/8vD1Lw5rsNn0ymVshuod+9u8Dvyi5IL40aj1+Se2CV8zflNTmVcT0HASrvH4jfdk2alS+/I7m+1ftviny8Ga4lQre75U+xbjf7Lqom74GQMcfFe+2zXZEdvwnnliS+1PP9A2qBrtDpZx4VjxnETV3y/6upQ99FVkw16Kaj2XHojrlhOH94xE7wyc6YEU6OFNX5r/DVQd0Y9NwiAglR49vEFoXky4ZNlNGMWL2RjJGR5nTLt5joC2rx/wMayYHxvOX7tqpbAbCY3M2KsDER9W9SDOsg3gsOeFkCuWoSuZKGCVvPB0PiccEi8BC4ADz8Ivo+sW+LmjWpM2CJcKWpZLKbl6at/sYhRZCX1AWAcEFIATwAC61y9lJQxaAmo4N9IkReSmpsscwjoQd/SfXBdH7lnksP6E/XqmkyjDhZ1qRmzuxw6zUJvOCnsU60DOUXLMMrwkW2SX3W7Zyaa9XsUemwm1WX9s16SLyzAPaxzfifiU0WnbbAuPqLFjGYvDjlTJ1TinVdqcmCoyb+WvNb6FCXzGbBR+TKij1VoxKNkt/2oI+eEgFWUWVgxR6X7WuRu7jhV0OCj3p+0Yae+X3u+R/E/DDdb891zSZZWQcpMIN1X9n8Qf6vzX5XMRbi63OhdSH+wfu0q1wtV//LUQDfb93+CJ++PhdZtUi7h3TczWVfg4xP37r9b4P65fk8mkPN/uGU+PYLkIkw/jbcj6b963ORb6/MecMk75H7ytiIb93+twn98vzReK2eNwz5Kq/udNNniirVvw3336b783OR2e89dJrruebC12rVym/dygAXZnkeNX17LvI6T3GW3vZumz+f34ru/ZeiQDPWFfMMrn3d1Mno/U72kn8r+91ddrinuYVqn22zFeNfioLIut7Fv7nra7i+z+9fyn41Pceu661D4mc1zg79l6KgRv6O+D4G/5eyv8p8vZZ++lHd1/2BfykKhsU9PNrj4LdC8H8pe9Qu7odrIZuPuolfhpL/by1DjGk1RhjFC7p8uFEDF9catXk5k2hCO/qhGT73An7CgnnIziIYj4ynRTEqWc5I0Q42jDKo5TiIpJ37HRopCgty7DDfJDEfvAtHgtpCFJMsp65gKz4YqH2UkUlCHMwdvKtKRtbvz372eFsdsg+oXTpdOinYVudMQ14A6O4+x1val7rQTIqoKxMat1XcC3pR/XuFeLdOFWJzN4uF5b5or6Hw32P5XsolLzwNpyeDzTwcBzVYiQwafspS3/KonI+6MqWZW9IcaRnC9UvCcodZFHqdgMJLSAEU0iHtljgNSi9ry3kJPWVFqR9CAZHAhUzxuoSevAz3OSmLNKymcntZRp1hcc8drJPlA/PWxK+ZLaNllU/z2GijXn0Px+kMKhnhrqyFrUSkbI1RLOxxsFZ0G0CpHq7Fd+nolGg+r87jXSLVj8AmUin1mJMmGxmRPdZ/iblIYixL2n9OE/154h83AayroDLx+aKMwPlUvN+ZFkoKALEKl99Pbp8kdYTEmqtNef1x94CvOhu89ElAphpojoSeI2WyDDrwEbczO7EkxLZLTD4C0mo0ifiY7GolJacUVutZfvw20hIh9BOtCbsHFiQgTXIBQgcuSXNQLWg+ZlRXo7PSXtamJtNgdrIyCn4ODByIbPOh8SjJ2chw614Cwr2KEBtVCqe3F75aSYUWZvLIdHf/tglHcxwzEXwBsI/padGZDoACF3hmNZFqtqiAxm/xlpynR8rYnNcumqlJAbT1kTYI/N2tEhKxaW1+8DWK8uGPdta3j9rJAgf0QyuX3e4JGbfN04HkgeOzdbSMmUXywAEUHb7iL01fcHLuRLpoLfZpCBWEzNkR3farbQ0OHeLPfjYb1cOHgkVdygNPmpXZoNkesap7bIK0uDf0DnnZrx4/rqrIennf8lx8lF6MD39wLErVWh10CnoF+xvYf4CIVyYeAxRJfnecr0rDtQp/jJXmSo6F3Rrxeja9iohLRG7AYbFefwTVWfCb77E5fr1GcygjWpn2ZMek4ERA60Sj/4WtliHmqAn7hOYjMohpLQHZGJTAtX2ghM1sFLhFcQ9i2FtY7qVkzqs4rV69KnUZuTVSyj/aviYlkMbr1iWefdjOo/luJRdWc3tlJrdkkQhB1qtNCLmb6iGymxccKKTp/2UUfLXm2pWXIN5RiA6tSc2p+hrPKg91w4XW/teO7UzzFccWePq3ooXr3+NqxfWc3dc21DXytGCb0LQUGH5D1S7b55fl2BKg4djrWzOH2ndBCu4oo/M/POVtCvrmN8h/Gav3d1VhwUUwPPJHW3fpq60jrim4c43wlBflXf5tg/yTz0I3UCTx9xBg3wN6uuo3CGD+byFAFyrrqVPm25tfIIDRv3QDFmvfMJvBcj9iq/8ZAiBgdl15LaNNX6+K+JcQIEv5NNcD9A0CYP8tBMDj1iLsPYO/QICsfwsByLLFSIPz30RJ+rcQgEK+hs8t2vIFApD/LQSgxXQRblp/hQAtbv8SAtyj03ZR3h7L/AIBPP8tBAjaiqA2Zf/XQvkfZf+KOf0HfcGub9G/hQCmt/F+Hvu/djsN+ZcQwJsb/mohEu/8txAgYz/F2OA/X7sNB/9LJP6UZ+5dviXXQOwy/Cck/v9gGb6F9mkywkh1tE1nPqoTJ9XTvZYg83JB3BbpFP/5nYGWa5Lf1Ei0Y39GYkIIPeRv30+LVpmP16oarroQJdjS3yRc8iX6S+yTU7PWlXhXLOlCmUyaj+2qXn0r64lWUe1olzBndQep5wINL1Wfc1efjylXgB69r/Vb7tJTJJFEHPwSC7q6jA+KChxGVmlz4lUkj8pAC6yAk0WasEE37ZSxCyyw4sa0Y//DQVbQ//8PsnaEcGG81zBE1MZykMqKug0l4oP+37lLrUVxKyPo9uaw8ULS+g0Jx/zFbwDs/wCPATQu2RoDSMFdcscqiTs1cvg4RCic7IG6tMbH4qvm1tPnUzgBbk3DR8XObL+3nUgBL6m7bSwRz9QHT9eKMjYvEvVTHcUf17pnoSTU4/W+CWXd4hmU/SpLpOcqxnUnfMWfIElh2gjV/EGp/kigrvgCvt8jfxEul8PdkKAy8UdoDncp/2TGT2b8ZMb/LmZAnpUxCFwjDqd+FdZHC/mpTe7xXZL5p9Zt6aI6vdHpE9yP40Xk3vBHYU1h4/eQfzPWU9FY24xDqUjWCJNOCbX0660ou7i/r1u7LY36LHhsfVq8ADe2aismrElm1Q32SnH7yQ8MN4pQDh6azeu9ZmdZdhGjYyk6RZbrks2ba8OizgY7Nt3xjE82GA1wTLiInsb3Dw6zgsw4JvT2tmwSD4+02Q/t3pGgOeE5bouqDWqgGHjVI5u5tSyK4il2N4V+BMXMO7NHvMiaRSlzKH6TjieNAu2rS1S3L2K2bfAc1KQ2gsyqz/u8YgiD7b15G+v1Cx979Q3i55wTyKnA2qYoI4HqDh/HTGEMR0q8OQdJpfiycpBLCjNL4eX5qkeH2B07xoNidSaDu29wu3zzp4JCM8UfM08BicKcjuWgoUiQjYGGPNf/JoryiMT2qqDcnPN6ete1xaMyE0EGmfn6ebYbaNTXmRGSVEBt1xkRD7eOkz4GBF3YSukg4afGwNBA3ElK2RMdxjU9FUgsQHX/U0ruXLcTLU3sHv9hNbAI6TlCWlF65zBelyjGr9VjAYjXGQbT4Tj8OixlykI2llJP6YLqeHCFpBQimylxzRHcYHNsRie5U2AEjvdfWZ3IHFYqs1M1F230Kx19tcTtjw/fppYqhHAF43V8Dk0BjcJaMDueb4hNRFIyaHX4CwCEg2LiJ9FRvM2DWvKhqFrkSW7bYZKRMMpGFMqt1NbzoN1dR84vqdzjUppf+MrFpJEaq0zHFxWSaVflUeOhvjk9qAmKf+SiFexbiw63BAh1E/ajbro5qPqHnXfybsg/s2cz2Etwy8pwGLGq4jeNeNCW9JkTXdqJKJ+1aqM+s0E3YHglSmJA53WSD5JwHm34fjKtbAMMPggztIzqhihjUxrnSh4vq2cZ1N+3ZOnB77cSGFbcuouF6PKjWodF2pXwNc2y/Pw3cPTqxF+rg4MCcPwMn9PBqG7YLSYTKbVJIn7E1NIAUp8CKNOA8RH2irX4oD2GzHBHHyKCMDiGYPRSLX2lAAG4jvwOVpRBdQeV7QySn/TjphXmB1A1UgE23OBH+yHvVlOzC+Z1SzwU8obO25v0h24bOcUz9PUYhN6BeuIOaPHyym478RbK6EuLG4qgIZymhiUtat2LN8c/BRLFq9Et+Xmr6DGa5lAHmyuKOUR6RvUWnzd68HTJV+MmPvG00MaKz1wtNG5/M+cFNlY8llxg6cVnoBbaWLEprIWWXjwqXuhw/oYZa38y4yczfjLjfw8zdsUALFMdz6O5JejcAqjH87+5M+Acd4XdXmGsfl98Px6jKj47hF//bP6z+c/mP5v/bP6z+c/mP5v/bP6z+c/m//c1F12ifLNLOv0AQMXhpPSAxucC0/88f+hiUKdn8DWR2g/KCh+52azuV1FYq1UXdBCgYvJEMsBXdC/y/OWKf92LzH4Bb36T8KUYquq1HawyfDjFPslHHWwvHOCg9ECGIi12NHirMOz6z+DDOwYtepv/++UZPxS5LLxym+DkN3ufP0r+7t0TkH+6pZuxMvqJwtX93196EPHPlx5Q84yRh757WQcmWusfb8BmJVt1Ltr1n+9utfav/Mf7wO/5tacTHhJnDRZ8Z6Xwd026Z0Zz833/N10V/rtr1WU9QilnYAWxlNNBssSH90UvElVF+4XiCuGF6EJcIfGq3ssVC0f+5JFNfxwxnjvSm/O+bWDaT8D0Uxh9fWef/hoSuRJu4ct4wxt/7lqlgGbXNIvS2xO3BMhFekxjZnmJdhR38GTtAp5HyIuO9dBDAmc0mgM+eR84X4iLLiXfm8kOeqe35lnOG+9HSTUUhSVAy+mb5BOHFZMXrWRyWwf2lAloMAFnb9S+MkY5lTfRHEqYzizpZp2Bc7tG7mrz3r+liV5+sotyaypswgDlWobkMjO70B92wyMO0SmDS1mUI2QTj/A51NQ1XMUHVJxWu9OOkbCEQmT4x+eLjLlZtMKsEecDh514rxtRGo52gyQ04e3OxM+VPIrXUirznmQVXdGkvKtRgJl3CWqRdfiiT5Sahm7l7kVxgNRb9bUoMnJTPIiO8IukHFll4k4x9u0Oa+T9sjOeYTuoivNDcyn5/MwnFixTvuSKYqyizml+Xmjl2KjgQLvX6LRDLUJ0NUcoyFR/44Sy2yAq/ET1dsMO1fW1AlJSp9GqMj+SeR0BeZGmRl65AdfQ+9B+2d55WhNM/bmTMMrpB7Gfi4DiX150LPF9THjeDEKNO/xW2YabnatuytCLhpmA057dtej1A3euLLGdXpYInzNbDY5XAVBuPU+T9VUvyKi0OAXvLgkpbFwDG1tRNKAkUdveaU5DKM3VFl7KX1X10u2G69ZePfOh36945VFSJInMM0T85v31heUJh7VXZW3Ls+ks0ZvMeD39sBoT9Og/t57M5qTyPho4cm8e+XyXhcOl6DB4kRb33lhXTuFghBP37eBgbGZhxN5KJ8j+KFL9iX0WxeFYj8BSMJJi/WRTX9SKshMRVK04r1uDY647lfcGtnTZPrgmjzZk09mfFPey/W/A7DHjs/3d7n/MQibD+s/6wDdBIRTiw7UpCJYZ6dKddbnoiE6s22nvcU6L0unHf63WHKhiPm+i8GVFC1Itdzp4wtEPazGDXF53Wq1kMfCSq9Xy0NMQRYP8mvZrCgr7DbNNuebDfWXkgBUPEKSNNRhXt+5YAKX6/O04BEv7DD5U9SXyT8u6N0hVCtGtInPs1y14bOU4qQP1jFeKQ8wcgs0vUmf52qV+DOWP74g2xiEVLTNm3ffM91WccHnkcch3BShjHbiDefyjuZXS0lr6Ocy0c2nEYmCIqhJoj+D1Pbe1lYi17OYkLBnFLBp+g/KBdaN6ccEzR/3+6hkctqqCTmxP1MTt9n5FLsNNei4njRqFlEP7wK5WFeYu7Vw5G0VFhgV0uHm4bsl9ikJ564uDAiOMN9VAh0Dlp8QzLYBdW0iNW7qIilcYqorURpZ2PZcRScYgdyQhEx5yn7xLAVCeYNzOYUpl2MfMxz0PVL6Zf7OTizwoK2rq5ZRNjWl601jYo8JBtCb3rCyW0+yHmn5ANcv/DQzhS/Yuj6QiSBrX9U+lUHIq9rhQcT6X7xtUY+bOSE4y8DCYQ6exGxPucLelLZvGhT3Vex2vo5O0O2azascpk1ZCtIvZGvxro7m22hK32H6ryKi6hFNeAfVuT/10TNzhQjYR5ob1/Cpd6jiu7eEuTXPXUwDlWqzkIHIHqrRHr/Jz8VRj1UPBnbaVxJxPYdRCXJwWqywOeWt2RXHIW3uI/1ADxovZpTqEuNBbPGcG11IsKcG5UdS5rgHcT5d3v9lyo5/kaSQ4RvSqmsanTZIZJX46adbWvfkWIZ2lJITS0vHIHH5h6pVaguYshAM6V0g9xHSH6wQ8erht342Ag5HMTs/8Tc+dmrnrajD2zuHu07cVkO8fDPE7IlRhPE+Hx28uzXvOpWCNaU8ptzsnS09PDmoL2GsI2gI8ccULRhBlAsd6GRCAq6DijR2SSJcpbpEUFKNhsgYd2oMeD31e6GZihKLQj11GcLdUCBx6Qiyo5hu5WrrYA+/ONvA1pqKw4QIJ16orrlWQEyXlVvofR4fqtuy70ZZAI/m/2B+F/DMFABfMtjPMfcdr9NHhVfqsoC8wwFvHmYLcGWRc4Td3bqnyajrr7u0EbP+lOibrpqsbv8MNi0Dm/GGHHD3kJ7tsKqmwcp2u7jS/xv/k6LQWN/zms0wmqlCv3DKWQrEvmeMFUfBTpeORj8x3mHYWI8xSaO1JDwno+frQN2N76lD+PRNbISBmZl9I1r1FusBNUibbIckPfefStWHs5woN0RKs7i+FgBA2WTBHvnsO42OTEwug/9GQl61jbzXCsKhBlNx+nid71dXqSr8N1tXKMc4p14719rE8sEtlOUJ+E7iDFfgaqQvHygNPRjmYfapYJfTAGgkj+09NME6G7YFAwYCRJcDYxokBSdUVMW7OG6vMpz87LkXQCHsMcMgedCpIu3lusV6F/0wZI7TAQVpVu6ZTAFlBXDTMxFcWTl2txqwLVs873jyCLt3Ut6UGUxDyPtxWiMtMIM2367upLwpoUBcKYbuOfxMXBCWbf3aMCY+TMraoV/ipuFOiUGOO1GfPzhhyTMthUbJWlh4Jl48ktzXhidO1gsHBXDhv9Eiy4m2r7vye9jDO89UxgM4h7GNw2sGSh65VeLeU3NUhovzqJrc/LwutoGiOHcqgORZawBKdBH4WMZjANCCsKNE87sMKPeCQG717MRBPZ6z0iy96Nzgebkb666DPRw8gyTDE1EityavhrncTOa0Si/U5W2SNrTOq266T7Ianb0vCoilVOnAzHOA5flhgqpsVbe1DJKXKDlkWk/1KD6NP99yPBRwgM02KXXdbMj8y8UmkCNNPNDtIgdDv7IC5dFeEB01HK0S5TPcLkcNeHAMt4BoTp82IQcHatzGXe2/Dzp6pENyLAwS4djOfRDvlLnoXlmDhSdv6F5rpPS0ELlomjZGg8YigKq+ToXu9Tq3SYL2kene1t5QUddN3y04VdqmytGowGZN+VJILBLTnMeUNtG8LfI3iuyU81WUgcDWGhkOjpiOJrMh0L/aq7V0znIt2UQOjlgFUSJBXfw9VOmgvKEkW2HXYnFrl3s6sO318lyMlNA4BjI7yiza94ZVIL6Fk6n2+WWwP0M58svZYNSbjg59npls4unwIpkY9YZpMJJ6a1iYyhp7M9o+H9K4VvHqFX1NOguqwynlOCCFZDyn3KqJdhAppvhIMiQEUyvUp8PsUmCAAwkqRlagft7yXpzcdM1H6NonyZo253q81n4rlAQP4oFjApAMdrlpv/KYzJPolb+CPEZueN4nzxvkiyJJZiNVUkQHDcdSNjVhq5lQwv6Y9i6YuVcfYoL8GLpncjIqV5qwA4jdz9DfeKCTZxshyBN05/Y3LT6ansJzUzCYOoVObuMXkx/I7p1glJwjEx3hEz0DZKUwraF15r5U/pVFqyl2i3HkNNIoauw13phuWkPjWn0KvxqwBlwrx19spAVJXEt/DdCTOOKYTueVEyhyXKCgnL859TrNkleWmnmd3O503kT26byM9bdu+0wGBPe1ecFvhMpTqcg86CmK/mOnAKQyqil47dgPR92IFfIOgbIBtserWi/6xBrc7vwiN5I5rWgIq0yNaaXktYpJ7xLCsrXXEJ2zO8lpzZPdylnqeRjwJm6pci1BaU0usYenVe5ipf2zArdDgqpoMhb7MsOl6l0YijEzjDpZUkAsIqkuHAl7mxzEWtWqVlzLwFKGhGOi4UFioJgfcwQ+0qtB3qbCtKujHat9B82lowmyCQMFPcA3GudasLZjUXiy5cYNM/ccdilCt2MP7Nr6F6uzrC7fuChkg5kGz9/ZfADTy79EdGHXT89fWQw0V0UB+ayyexPU0KEdQA/EVqVCX9jFW0OrT2JnH46+NiZzmg4qKO/IR7lbDF7XMPMZr58qFbLR/eIwybqtmmDGJZRSzLrqrEjnpRNFhvw0hF553kFs66CT++D5NdAOvniUD4b+E6ALnqo1HWugJn99CKLpdYYW2TO04My+USO6c1HJek5y7Bs/LupG7/j4f1TnNE4Hv6+eFbsPlXlWiunHvpjHimQ8C/+Aq0f0ci+eLdDVz/VqCl2py3XOfaZefwzjlLqtj1tBR6/6KflwyQb49z4Ino61mWA+Rg3UorX2TaamEZqENfZu66FTlY7DXrRWuVVuo01WNUrORN61mhrobL5wSohtCC1xCM5SUOe8W42Bz/QcY2vt5mg9ZAW4w9UqGIHicGkrk9tw9Ku2gCk170c3cFB2296WQtI9IYMWevifbpFyrPtRg5g4Z5pgfqHNLcNophICFvLPl8OV/RVoOedFhiax16LXPahHYcGIt7WwDEjX1cq0tmqGZ+xDq0ohT6WaCzgnYWEHYWsV4gV8k8Dlb+Tz/VpV7rGQ15nUcYDLi/qEsRTfKIWeDt42oPaam5eRAtOxZH03HeUwWNLcvcJRaOdLN7yDXZmCDPwiDEjOGg0WjnrIJqalr3ZLW68dqcrIiRkc3U+P43s+pfDq1d+4tnJcC7ZOkGvTBBTPwFdwtgrKtSVQBjwrbEm4+c7WUzUkiQcwmZ55ou3E/hBB//Ss4LIgCFj5jL0OS7yEMnLmWIxYTQd7ksWVcdY+608H19EVEz6p79x0OKV+HzdXAuisEPAZOQ6YW6da0cnsodRjXrTlYojUY5vR63caIwuZt8/OBDph/DtWeyWdEXB1Y1vx+Hd70nl35G62zLRF7M+e2DFUE+kP8L3oprOtmEQW8vRWhVdxeFqEyumqt5eTFXO6X/oNxbE006dsLw3TAtb++uJdXkXW3LbMrx+mkwhZbZKD6gZxta4j3s+BLlgCX0td5sEc2OPiOtR6rCUO1dQsDSu3e2qn37FD2k2gYtwhWfvy4VomsZEZ9Dr+gTFv3W4y6DZhzvDjsUu/pFoRWV87D13Mws3tQl9/WFq7NCjs53XdewXfAbgkeN1lZivgt+KM5TfD80KHN7gsj6TFDHTBkbnv0mDlEi/Ly+xjepU9jfgdBV0P8fgAqKeal285N31/OSJDvnmmE8w9K/qr4w5tSXVxWg35ZVDo20w4PrbIPrFodhFwblIQdrFkYv9OgiqZVTsTZt/n/fcGlcOCTOoGYciMByzUY8+mDxodrpL6E7++5dAa2CUikIxBFbcE0TLBK+vguuaE4RgSa/Wbha+aEU9sCtqHitEOrMew60T6U6G1eMZJbAT+OuPykzuzcexYFK1h0Y63JCFoNTJIQ/tm1fZ9N3laXc/8HUEsDBBQAAgAIACgKXU0VBTL4TQAAAGoAAAAbAAAAdW5pdmVyc2FsL3VuaXZlcnNhbC5wbmcueG1ss7GvyM1RKEstKs7Mz7NVMtQzULK34+WyKShKLctMLVeoAIoBBSFASaHSVsnECMEtz0wpybBVMjcyRYhlpGamZ5TYKpmamMAF9YFGAgBQSwECAAAUAAIACADmcMtEewXTksABAADaAwAADwAAAAAAAAABAAAAAAAAAAAAbm9uZS9wbGF5ZXIueG1sUEsBAgAAFAACAAgAF2Z+TvhseiA2BQAAaRIAAB0AAAAAAAAAAQAAAAAA7QEAAHVuaXZlcnNhbC9jb21tb25fbWVzc2FnZXMubG5nUEsBAgAAFAACAAgAF2Z+TvKM0RzUBAAAaRIAACcAAAAAAAAAAQAAAAAAXgcAAHVuaXZlcnNhbC9mbGFzaF9wdWJsaXNoaW5nX3NldHRpbmdzLnhtbFBLAQIAABQAAgAIABdmfk46Kj9OugIAAFgKAAAhAAAAAAAAAAEAAAAAAHcMAAB1bml2ZXJzYWwvZmxhc2hfc2tpbl9zZXR0aW5ncy54bWxQSwECAAAUAAIACAAXZn5OkjlBIaUEAAB6EQAAJgAAAAAAAAABAAAAAABwDwAAdW5pdmVyc2FsL2h0bWxfcHVibGlzaGluZ19zZXR0aW5ncy54bWxQSwECAAAUAAIACAAXZn5OghPHdJYBAAAiBgAAHwAAAAAAAAABAAAAAABZFAAAdW5pdmVyc2FsL2h0bWxfc2tpbl9zZXR0aW5ncy5qc1BLAQIAABQAAgAIABdmfk7ShK5mrwAAAEABAAAaAAAAAAAAAAEAAAAAACwWAAB1bml2ZXJzYWwvaTE4bl9wcmVzZXRzLnhtbFBLAQIAABQAAgAIABdmfk54CeGkdgAAAHYAAAAcAAAAAAAAAAEAAAAAABMXAAB1bml2ZXJzYWwvbG9jYWxfc2V0dGluZ3MueG1sUEsBAgAAFAACAAgA5nDLRM6CCTfsAgAAiAgAABQAAAAAAAAAAQAAAAAAwxcAAHVuaXZlcnNhbC9wbGF5ZXIueG1sUEsBAgAAFAACAAgAF2Z+TlvYtdtvAQAA+AIAACkAAAAAAAAAAQAAAAAA4RoAAHVuaXZlcnNhbC9za2luX2N1c3RvbWl6YXRpb25fc2V0dGluZ3MueG1sUEsBAgAAFAACAAgAKApdTXtxyJ7FQgAAWncAABcAAAAAAAAAAAAAAAAAlxwAAHVuaXZlcnNhbC91bml2ZXJzYWwucG5nUEsBAgAAFAACAAgAKApdTRUFMvhNAAAAagAAABsAAAAAAAAAAQAAAAAAkV8AAHVuaXZlcnNhbC91bml2ZXJzYWwucG5nLnhtbFBLBQYAAAAADAAMAIYDAAAXYAAAAAA="/>
  <p:tag name="ISPRING_SCORM_ENDPOINT" val="&lt;endpoint&gt;&lt;enable&gt;0&lt;/enable&gt;&lt;lrs&gt;http://&lt;/lrs&gt;&lt;auth&gt;0&lt;/auth&gt;&lt;login&gt;&lt;/login&gt;&lt;password&gt;&lt;/password&gt;&lt;key&gt;&lt;/key&gt;&lt;name&gt;&lt;/name&gt;&lt;email&gt;&lt;/email&gt;&lt;/endpoint&gt;&#10;"/>
  <p:tag name="ISPRING_RESOURCE_PATHS_HASH_PRESENTER" val="b9e251fed832548f907b919fbec9ef8d81783d1f"/>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1440</TotalTime>
  <Words>1302</Words>
  <Application>Microsoft Office PowerPoint</Application>
  <PresentationFormat>Произвольный</PresentationFormat>
  <Paragraphs>68</Paragraphs>
  <Slides>23</Slides>
  <Notes>23</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!!-Урок 1</dc:title>
  <dc:creator>Admin</dc:creator>
  <cp:lastModifiedBy>Admin</cp:lastModifiedBy>
  <cp:revision>324</cp:revision>
  <dcterms:created xsi:type="dcterms:W3CDTF">2010-08-02T17:52:52Z</dcterms:created>
  <dcterms:modified xsi:type="dcterms:W3CDTF">2022-06-03T08:15:32Z</dcterms:modified>
</cp:coreProperties>
</file>