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6"/>
  </p:notesMasterIdLst>
  <p:sldIdLst>
    <p:sldId id="256" r:id="rId2"/>
    <p:sldId id="1449" r:id="rId3"/>
    <p:sldId id="1516" r:id="rId4"/>
    <p:sldId id="1492" r:id="rId5"/>
    <p:sldId id="1509" r:id="rId6"/>
    <p:sldId id="1503" r:id="rId7"/>
    <p:sldId id="1510" r:id="rId8"/>
    <p:sldId id="1493" r:id="rId9"/>
    <p:sldId id="1511" r:id="rId10"/>
    <p:sldId id="1513" r:id="rId11"/>
    <p:sldId id="1514" r:id="rId12"/>
    <p:sldId id="1515" r:id="rId13"/>
    <p:sldId id="1512" r:id="rId14"/>
    <p:sldId id="1495" r:id="rId15"/>
    <p:sldId id="1496" r:id="rId16"/>
    <p:sldId id="1497" r:id="rId17"/>
    <p:sldId id="1498" r:id="rId18"/>
    <p:sldId id="1499" r:id="rId19"/>
    <p:sldId id="1500" r:id="rId20"/>
    <p:sldId id="1487" r:id="rId21"/>
    <p:sldId id="1502" r:id="rId22"/>
    <p:sldId id="1486" r:id="rId23"/>
    <p:sldId id="1488" r:id="rId24"/>
    <p:sldId id="1489" r:id="rId25"/>
  </p:sldIdLst>
  <p:sldSz cx="12192000" cy="6858000"/>
  <p:notesSz cx="6858000" cy="9144000"/>
  <p:custDataLst>
    <p:tags r:id="rId2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8080"/>
    <a:srgbClr val="FF00FF"/>
    <a:srgbClr val="006600"/>
    <a:srgbClr val="003300"/>
    <a:srgbClr val="9900FF"/>
    <a:srgbClr val="008000"/>
    <a:srgbClr val="00CC99"/>
    <a:srgbClr val="66FF33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59" autoAdjust="0"/>
    <p:restoredTop sz="94455" autoAdjust="0"/>
  </p:normalViewPr>
  <p:slideViewPr>
    <p:cSldViewPr>
      <p:cViewPr>
        <p:scale>
          <a:sx n="50" d="100"/>
          <a:sy n="50" d="100"/>
        </p:scale>
        <p:origin x="-720" y="-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BC82C2-CBF5-4A27-8F5C-080DB1732BF0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F88A20B-983F-4A23-8E29-917C9F92B8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7B9B50-92B3-4A6A-8B74-367DCD7390A2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551D89-2C2A-4407-9076-5E592E834D34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EA4B-6B5E-4FE5-AA74-05B7D540E316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B7B78-5393-48C8-A4CD-E39E50E70B3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6217-488A-489F-9946-8D8BBED65320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2A5B3-9A27-44AD-9000-456487D59A2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6105-018F-4E9F-9ABC-B840CE00ABDF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431E4-F013-4453-B08C-F9417DD79F5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736A9-EDFF-4736-882A-406C6C93C207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8DE26-7334-405B-BCF0-EB63F885AAA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0A49-3D0B-43CB-8263-9265C897C169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D39F-8502-4DAC-981D-59207D3F2B9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54F7-D8C8-46FE-8818-5DCAD3BFBEF0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00468-AFDA-4B86-BBE9-E1B9E614EB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6D4D2-083E-4E39-BE1B-082531DF0A0E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464FB-392B-4C35-B2DA-D168613A860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DF03E-A0BB-40C3-9E1F-61D7204138D1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CCECB-B012-46CC-9F32-887929A35E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43B6-14B5-4B5C-81BF-6FDA523F5B72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8B01B-15B9-4CB8-A5FB-6080E38B5A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11136-9528-4024-91B4-BCE5E9C4E0AD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7D8E8-0F1E-405A-A3BD-1A12944225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B8A85-B246-483C-85B2-424C1C43883A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41327-8522-434F-ADD3-C5A3399F3A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EF7049-C182-4916-BC01-C1F8A4409296}" type="datetimeFigureOut">
              <a:rPr lang="ru-RU"/>
              <a:pPr>
                <a:defRPr/>
              </a:pPr>
              <a:t>31.07.2022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84A7E8D-57EB-4122-90E1-D3E5EDB6758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9.wav"/><Relationship Id="rId5" Type="http://schemas.openxmlformats.org/officeDocument/2006/relationships/audio" Target="../media/audio18.wav"/><Relationship Id="rId4" Type="http://schemas.openxmlformats.org/officeDocument/2006/relationships/audio" Target="../media/audio17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3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audio11.wav"/><Relationship Id="rId7" Type="http://schemas.openxmlformats.org/officeDocument/2006/relationships/audio" Target="../media/audio1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785794"/>
            <a:ext cx="12192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15000" b="1" i="1" dirty="0" smtClean="0">
                <a:solidFill>
                  <a:srgbClr val="0000CC"/>
                </a:solidFill>
                <a:cs typeface="Arial" pitchFamily="34" charset="0"/>
              </a:rPr>
              <a:t>Wohin? </a:t>
            </a:r>
            <a:endParaRPr lang="ru-RU" sz="15000" b="1" i="1" dirty="0" smtClean="0">
              <a:solidFill>
                <a:srgbClr val="0000CC"/>
              </a:solidFill>
              <a:cs typeface="Arial" pitchFamily="34" charset="0"/>
            </a:endParaRPr>
          </a:p>
        </p:txBody>
      </p:sp>
      <p:sp>
        <p:nvSpPr>
          <p:cNvPr id="6" name="Прямоугольник 11"/>
          <p:cNvSpPr>
            <a:spLocks noChangeArrowheads="1"/>
          </p:cNvSpPr>
          <p:nvPr/>
        </p:nvSpPr>
        <p:spPr bwMode="auto">
          <a:xfrm>
            <a:off x="0" y="5643578"/>
            <a:ext cx="1219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 dirty="0" err="1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 Николай Павлович, г. Городня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2786058"/>
            <a:ext cx="12192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>
              <a:tabLst>
                <a:tab pos="179388" algn="l"/>
              </a:tabLst>
              <a:defRPr/>
            </a:pPr>
            <a:r>
              <a:rPr lang="ru-RU" sz="15000" b="1" i="1" dirty="0" smtClean="0">
                <a:solidFill>
                  <a:srgbClr val="C00000"/>
                </a:solidFill>
                <a:cs typeface="Arial" pitchFamily="34" charset="0"/>
              </a:rPr>
              <a:t>Куда? </a:t>
            </a:r>
            <a:endParaRPr lang="ru-RU" sz="15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oh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Haus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4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ins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Haus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785926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Bett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auf das Bett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429000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Zimmer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ins Zimmer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214950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Heft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ins Heft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2867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дом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дом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57174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кровать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кровать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28625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комната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комнату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05778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тетрадь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тетрадь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 H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 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 H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дом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в дом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57232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Haus — 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de-DE" sz="46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46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da</a:t>
            </a:r>
            <a:r>
              <a:rPr lang="de-DE" sz="46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s</a:t>
            </a:r>
            <a:r>
              <a:rPr lang="de-DE" sz="46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 (</a:t>
            </a:r>
            <a:r>
              <a:rPr lang="uk-UA" sz="46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=</a:t>
            </a:r>
            <a:r>
              <a:rPr lang="de-DE" sz="4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ins</a:t>
            </a:r>
            <a:r>
              <a:rPr lang="de-DE" sz="46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) 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Haus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16430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71448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кровать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 кровать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571744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Bett — 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auf das Bett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785926"/>
            <a:ext cx="12192000" cy="16430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342900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комната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 комнату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286256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Zimmer — 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ins Zimmer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571876"/>
            <a:ext cx="12192000" cy="150019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5143512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тетрадь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 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— </a:t>
            </a:r>
            <a:r>
              <a:rPr lang="ru-RU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 тетрадь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6057781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Heft — 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 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— ins Heft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5286388"/>
            <a:ext cx="12192000" cy="157161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 H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Be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 Zi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 He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6" grpId="0"/>
      <p:bldP spid="10" grpId="0" animBg="1"/>
      <p:bldP spid="11" grpId="0"/>
      <p:bldP spid="14" grpId="0"/>
      <p:bldP spid="17" grpId="0" animBg="1"/>
      <p:bldP spid="18" grpId="0"/>
      <p:bldP spid="20" grpId="0"/>
      <p:bldP spid="22" grpId="0" animBg="1"/>
      <p:bldP spid="23" grpId="0"/>
      <p:bldP spid="2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Buch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auf das Buch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714488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Telefon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auf das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Telefon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Bild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auf das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Bild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214950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Kino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ins Kino 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57232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книга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книгу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571744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телефон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 телефон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картина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картину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057781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кино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кино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Tele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 Bi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 Ki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книга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 книгу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857232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Buch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auf das Buch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16430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714488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телефон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 телефон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643182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Telefon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auf das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Telefon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785926"/>
            <a:ext cx="12192000" cy="16430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3500438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картина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на картину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4357694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Bild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auf das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Bild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571876"/>
            <a:ext cx="12192000" cy="16430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5214950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кино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 кино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0" y="6057781"/>
            <a:ext cx="1219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Kino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ins Kino 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5357826"/>
            <a:ext cx="12192000" cy="150017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 B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 Telef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 Bi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 Ki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6" grpId="0"/>
      <p:bldP spid="10" grpId="0" animBg="1"/>
      <p:bldP spid="11" grpId="0"/>
      <p:bldP spid="14" grpId="0"/>
      <p:bldP spid="17" grpId="0" animBg="1"/>
      <p:bldP spid="18" grpId="0"/>
      <p:bldP spid="20" grpId="0"/>
      <p:bldP spid="22" grpId="0" animBg="1"/>
      <p:bldP spid="23" grpId="0"/>
      <p:bldP spid="24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285728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gehen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Wer geht in die Schule? — Die Kinder gehen in die Schule.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laufen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Wer läuft auf die Straße? — Das Mädchen läuft auf die Straße.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fahren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Wer fährt auf die Eisbahn? — Die Klasse 5a fährt auf die Eisbahn.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kommen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Wer kommt in die Klasse? — Der Lehrer kommt in die Klasse.</a:t>
            </a:r>
            <a:endParaRPr kumimoji="0" lang="de-DE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00042"/>
            <a:ext cx="1219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fahren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Wer fährt nach</a:t>
            </a:r>
            <a:r>
              <a:rPr kumimoji="0" lang="de-DE" sz="5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Berlin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 — Die Oma fährt </a:t>
            </a:r>
            <a:r>
              <a:rPr lang="de-DE" sz="5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nach Berlin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laufen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Wer läuft in die Turnhalle? — Der Junge läuft in die Turnhalle.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gehen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Wer geht auf die Arbeit? — Der Vater geht auf die Arbeit.</a:t>
            </a:r>
            <a:endParaRPr kumimoji="0" lang="de-DE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363915"/>
            <a:ext cx="12192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Вставь пропущенные слова и ответь на вопросы, как в образце (записать письменно только вопросы.)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4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Wohin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 geht der Junge? In </a:t>
            </a:r>
            <a:r>
              <a:rPr kumimoji="0" lang="de-DE" sz="4400" b="1" i="1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 Park?</a:t>
            </a:r>
          </a:p>
          <a:p>
            <a:pPr lvl="0">
              <a:buFontTx/>
              <a:buChar char="•"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ea typeface="Times New Roman" pitchFamily="18" charset="0"/>
                <a:cs typeface="Arial" pitchFamily="34" charset="0"/>
              </a:rPr>
              <a:t>Ja, er geht in den Park.</a:t>
            </a:r>
          </a:p>
          <a:p>
            <a:pPr lvl="0">
              <a:buFontTx/>
              <a:buChar char="•"/>
              <a:tabLst>
                <a:tab pos="180975" algn="l"/>
              </a:tabLst>
            </a:pPr>
            <a:r>
              <a:rPr lang="de-DE" sz="4400" b="1" i="1" u="sng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lang="de-DE" sz="44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geht das Mädchen? In </a:t>
            </a:r>
            <a:r>
              <a:rPr lang="de-DE" sz="4400" b="1" i="1" u="sng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Schule?</a:t>
            </a:r>
          </a:p>
          <a:p>
            <a:pPr lvl="0">
              <a:buFontTx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Ja, es geht in die Schule.</a:t>
            </a:r>
            <a:endParaRPr lang="de-DE" sz="4400" b="1" i="1" dirty="0" smtClean="0">
              <a:solidFill>
                <a:srgbClr val="FF0000"/>
              </a:solidFill>
              <a:ea typeface="Times New Roman" pitchFamily="18" charset="0"/>
              <a:cs typeface="Arial" pitchFamily="34" charset="0"/>
              <a:sym typeface="Symbol" pitchFamily="18" charset="2"/>
            </a:endParaRPr>
          </a:p>
          <a:p>
            <a:pPr lvl="0">
              <a:buFontTx/>
              <a:buChar char="•"/>
              <a:tabLst>
                <a:tab pos="180975" algn="l"/>
              </a:tabLst>
            </a:pPr>
            <a:r>
              <a:rPr lang="de-DE" sz="4400" b="1" i="1" u="sng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lang="de-DE" sz="44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 geht das Kind? In </a:t>
            </a:r>
            <a:r>
              <a:rPr lang="de-DE" sz="4400" b="1" i="1" u="sng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das</a:t>
            </a:r>
            <a:r>
              <a:rPr lang="de-DE" sz="44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 Zimmer? (</a:t>
            </a:r>
            <a:r>
              <a:rPr lang="uk-UA" sz="44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=</a:t>
            </a:r>
            <a:r>
              <a:rPr lang="de-DE" sz="4400" b="1" i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ins</a:t>
            </a:r>
            <a:r>
              <a:rPr lang="de-DE" sz="44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 Zimmer)</a:t>
            </a:r>
          </a:p>
          <a:p>
            <a:pPr lvl="0">
              <a:buFontTx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Ja, es geht ins Zimmer.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084" y="214290"/>
            <a:ext cx="117872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b="1" i="1" dirty="0" smtClean="0"/>
              <a:t>1)... geht der Bruder? In ... Wald?</a:t>
            </a:r>
          </a:p>
          <a:p>
            <a:r>
              <a:rPr lang="de-DE" sz="4800" b="1" i="1" dirty="0" smtClean="0"/>
              <a:t>2)... läuft das Mädchen? In ... Schule?</a:t>
            </a:r>
          </a:p>
          <a:p>
            <a:r>
              <a:rPr lang="de-DE" sz="4800" b="1" i="1" dirty="0" smtClean="0"/>
              <a:t>3)... geht die Mutter? In ... Hof?</a:t>
            </a:r>
          </a:p>
          <a:p>
            <a:r>
              <a:rPr lang="de-DE" sz="4800" b="1" i="1" dirty="0" smtClean="0"/>
              <a:t>4)... läuft der Junge? ... Kino?</a:t>
            </a:r>
          </a:p>
          <a:p>
            <a:r>
              <a:rPr lang="de-DE" sz="4800" b="1" i="1" dirty="0" smtClean="0"/>
              <a:t>5)... geht die Frau? ... Theater?</a:t>
            </a:r>
          </a:p>
          <a:p>
            <a:r>
              <a:rPr lang="de-DE" sz="4800" b="1" i="1" dirty="0" smtClean="0"/>
              <a:t>6)... gehen die Geschwister? In ... Garten?</a:t>
            </a:r>
          </a:p>
          <a:p>
            <a:r>
              <a:rPr lang="de-DE" sz="4800" b="1" i="1" dirty="0" smtClean="0"/>
              <a:t>7)... gehen die Kinder? In ... Park? </a:t>
            </a:r>
            <a:endParaRPr lang="ru-RU" sz="48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8)... läuft das Mädchen? ... Zimmer?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9)... laufen die Kinder? Auf ... Straße?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10)... laufen die Schüler? Auf ... Eisbahn?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11)... läuft das Mädchen? In ... Computerklub?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12)... springt die Katze? Auf ... Tisch?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13)... springt die Maus? ... Aquarium?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14)... gehen die Kinder? In ... Zirkus?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Кто идёт домой, а кто в школу?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4873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238744" y="714356"/>
            <a:ext cx="69532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Wohin geht Igor?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Geht Oleg auch in die Schule?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Wohin geht Denis?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Geht Wadim auch nach Hau-se?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Wohin geht Sina?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Wohin geht Irina?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Wohin geht Oxana?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 Wohin geht Lena?</a:t>
            </a:r>
            <a:endParaRPr lang="ru-RU" sz="3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084" y="4286256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Wohin geht Oleg?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Wohin geht Tanja?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Wohin geht Wadim?</a:t>
            </a:r>
          </a:p>
          <a:p>
            <a:pPr>
              <a:buFont typeface="Arial" pitchFamily="34" charset="0"/>
              <a:buChar char="•"/>
            </a:pPr>
            <a:r>
              <a:rPr lang="de-DE" sz="3600" b="1" i="1" dirty="0" smtClean="0"/>
              <a:t>Wohin geht Anja?</a:t>
            </a:r>
            <a:endParaRPr lang="ru-RU" sz="4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85926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0" b="1" i="1" dirty="0" smtClean="0">
                <a:solidFill>
                  <a:srgbClr val="FF0000"/>
                </a:solidFill>
              </a:rPr>
              <a:t>nach</a:t>
            </a:r>
            <a:r>
              <a:rPr lang="de-DE" sz="8000" b="1" i="1" dirty="0" smtClean="0"/>
              <a:t> Berlin – </a:t>
            </a:r>
            <a:r>
              <a:rPr lang="ru-RU" sz="8000" b="1" i="1" dirty="0" smtClean="0"/>
              <a:t>в Берлин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286124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8000" b="1" i="1" dirty="0" smtClean="0"/>
              <a:t>nach Hause – </a:t>
            </a:r>
            <a:r>
              <a:rPr lang="ru-RU" sz="8000" b="1" i="1" dirty="0" smtClean="0"/>
              <a:t>домой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ch Ber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ach H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238084" y="908720"/>
            <a:ext cx="1195391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fährt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Igor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1" hangingPunct="1">
              <a:tabLst>
                <a:tab pos="180975" algn="l"/>
              </a:tabLst>
            </a:pPr>
            <a:r>
              <a:rPr lang="de-DE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36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fahren</a:t>
            </a:r>
            <a:r>
              <a:rPr lang="de-DE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Bogdan und Igor?</a:t>
            </a:r>
            <a:endParaRPr lang="ru-RU" sz="3600" b="1" i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Oxana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Maxim?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Larissa?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1" hangingPunct="1">
              <a:tabLst>
                <a:tab pos="180975" algn="l"/>
              </a:tabLst>
            </a:pPr>
            <a:r>
              <a:rPr lang="de-DE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Wohin f</a:t>
            </a:r>
            <a:r>
              <a:rPr lang="ru-RU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lang="de-DE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Veronika und Maxim?</a:t>
            </a:r>
            <a:endParaRPr lang="de-DE" sz="3600" b="1" i="1" dirty="0" smtClean="0"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Denis?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Wadim?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Alina?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3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Sergej?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88640"/>
            <a:ext cx="1219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кто едет?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de-DE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46" y="1634297"/>
            <a:ext cx="1202535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Ответь на вопросы, кто куда едет, по образцу: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Wohin</a:t>
            </a:r>
            <a:r>
              <a:rPr kumimoji="0" lang="de-DE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fährt Pawel? </a:t>
            </a:r>
            <a:r>
              <a:rPr kumimoji="0" lang="de-DE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</a:t>
            </a:r>
            <a:r>
              <a:rPr kumimoji="0" lang="de-DE" sz="5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 Pawel fährt </a:t>
            </a:r>
            <a:r>
              <a:rPr kumimoji="0" lang="de-DE" sz="54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nach</a:t>
            </a:r>
            <a:r>
              <a:rPr kumimoji="0" lang="de-DE" sz="5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  <a:sym typeface="Symbol" pitchFamily="18" charset="2"/>
              </a:rPr>
              <a:t> Moskau.</a:t>
            </a:r>
            <a:endParaRPr kumimoji="0" lang="de-DE" sz="5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ea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360" y="764704"/>
          <a:ext cx="11644393" cy="4575430"/>
        </p:xfrm>
        <a:graphic>
          <a:graphicData uri="http://schemas.openxmlformats.org/drawingml/2006/table">
            <a:tbl>
              <a:tblPr/>
              <a:tblGrid>
                <a:gridCol w="2387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746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70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87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237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0373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Igor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Poltawa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Oxana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Kiew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Maxim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Donezk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Larissa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Odessa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Denis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Berlin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1691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Wadim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Moskau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Alina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Berlin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Sergej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Odessa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Bogdan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Poltawa</a:t>
                      </a:r>
                      <a:endParaRPr lang="ru-RU" sz="4000" b="1" i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Veronika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de-DE" sz="4000" b="1" i="1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Donezk</a:t>
                      </a:r>
                      <a:endParaRPr lang="ru-RU" sz="4000" b="1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309522" y="214290"/>
            <a:ext cx="1188247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1" hangingPunct="1"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Bogdan und Igor?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1" hangingPunct="1"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Wer f</a:t>
            </a:r>
            <a:r>
              <a:rPr lang="ru-RU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nach Kiew?</a:t>
            </a:r>
            <a:endParaRPr lang="ru-RU" sz="4400" b="1" i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Veronika und Maxim?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1" hangingPunct="1"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Wer f</a:t>
            </a:r>
            <a:r>
              <a:rPr lang="ru-RU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nach Berlin?</a:t>
            </a:r>
            <a:endParaRPr lang="ru-RU" sz="4400" b="1" i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Alina und Denis?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1" hangingPunct="1"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Wer f</a:t>
            </a:r>
            <a:r>
              <a:rPr lang="ru-RU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nach Moskau?</a:t>
            </a:r>
            <a:endParaRPr lang="ru-RU" sz="4400" b="1" i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 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Sergej und Larissa?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 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nach Poltawa?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1" hangingPunct="1"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Wer 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f</a:t>
            </a:r>
            <a:r>
              <a:rPr lang="ru-RU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…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nach Odessa?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309522" y="0"/>
            <a:ext cx="1188247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Вставь вместо точек слова “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ä</a:t>
            </a:r>
            <a:r>
              <a:rPr kumimoji="0" lang="de-DE" sz="3200" b="1" i="1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hrt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” или “</a:t>
            </a:r>
            <a:r>
              <a:rPr kumimoji="0" lang="de-DE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fahren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itchFamily="18" charset="0"/>
                <a:cs typeface="Arial" pitchFamily="34" charset="0"/>
              </a:rPr>
              <a:t>”: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1)Isabel ... nach Berlin.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2)Rita und Klaus ... nach Dresden.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3)Oleg ... nach Kiew.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4)Die Geschwister ... nach Hause.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5)Die Eltern ... nach Odessa.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6)Der Onkel ... nach Moskau.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7)Zwei Freunde ... nach Minsk.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8)Der Großvater ... nach Poltawa.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9)Die Tante ... nach </a:t>
            </a:r>
            <a:r>
              <a:rPr kumimoji="0" lang="de-DE" sz="4000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Dnepropetrowsk</a:t>
            </a: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de-DE" sz="4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10)Die Kinder ... nach Pskow.</a:t>
            </a:r>
            <a:endParaRPr kumimoji="0" lang="de-DE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28604"/>
            <a:ext cx="12192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tabLst>
                <a:tab pos="180975" algn="l"/>
              </a:tabLst>
            </a:pPr>
            <a:r>
              <a:rPr kumimoji="0" lang="ru-RU" sz="4600" b="1" i="1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На вопрос 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«куда?» 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артикль мужского рода «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» меняется на «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»:</a:t>
            </a:r>
          </a:p>
          <a:p>
            <a:pPr lvl="0" algn="just">
              <a:tabLst>
                <a:tab pos="180975" algn="l"/>
              </a:tabLst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>
              <a:tabLst>
                <a:tab pos="180975" algn="l"/>
              </a:tabLst>
            </a:pP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Garten — </a:t>
            </a:r>
            <a:r>
              <a:rPr lang="de-DE" sz="48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wohin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4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de-DE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Garten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just">
              <a:tabLst>
                <a:tab pos="180975" algn="l"/>
              </a:tabLst>
            </a:pPr>
            <a:endParaRPr lang="ru-RU" sz="4800" b="1" i="1" dirty="0" smtClean="0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  <a:p>
            <a:pPr lvl="0" algn="just">
              <a:tabLst>
                <a:tab pos="180975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артикль</a:t>
            </a: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среднего рода сливается с предлогом  «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»:</a:t>
            </a:r>
          </a:p>
          <a:p>
            <a:pPr algn="just">
              <a:tabLst>
                <a:tab pos="180975" algn="l"/>
              </a:tabLst>
            </a:pPr>
            <a:r>
              <a:rPr lang="de-DE" sz="4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das</a:t>
            </a:r>
            <a:r>
              <a:rPr lang="de-DE" sz="4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Haus — </a:t>
            </a:r>
            <a:r>
              <a:rPr lang="de-DE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</a:t>
            </a:r>
            <a:r>
              <a:rPr lang="de-DE" sz="4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in</a:t>
            </a:r>
            <a:r>
              <a:rPr lang="de-DE" sz="4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48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da</a:t>
            </a:r>
            <a:r>
              <a:rPr lang="de-DE" sz="4800" b="1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s</a:t>
            </a:r>
            <a:r>
              <a:rPr lang="de-DE" sz="48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 (</a:t>
            </a:r>
            <a:r>
              <a:rPr lang="uk-UA" sz="48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=</a:t>
            </a:r>
            <a:r>
              <a:rPr lang="de-DE" sz="4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ins</a:t>
            </a:r>
            <a:r>
              <a:rPr lang="de-DE" sz="4800" b="1" i="1" dirty="0" smtClean="0">
                <a:solidFill>
                  <a:srgbClr val="0000CC"/>
                </a:solidFill>
                <a:ea typeface="Times New Roman" pitchFamily="18" charset="0"/>
                <a:cs typeface="Arial" pitchFamily="34" charset="0"/>
              </a:rPr>
              <a:t>) </a:t>
            </a:r>
            <a:r>
              <a:rPr lang="de-DE" sz="48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Haus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357166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Schule —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Schule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571744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Klasse —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Klasse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572008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Bibliothek —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Bibliothek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8586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школа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школу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42900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класс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класс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357826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библиотека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библиотеку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 Sch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 Kl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 Bibli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357166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школа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</a:t>
            </a:r>
            <a:r>
              <a:rPr lang="ru-RU" sz="4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школу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28586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Schule — 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de-DE" sz="4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in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Schule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28604"/>
            <a:ext cx="12192000" cy="200024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2571744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класс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класс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342900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Klasse — 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Klasse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643182"/>
            <a:ext cx="12192000" cy="178595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4572008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библиотека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библиотеку</a:t>
            </a:r>
            <a:endParaRPr lang="ru-RU" sz="4400" b="1" i="1" dirty="0" smtClean="0"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5500702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Bibliothek — 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Bibliothek</a:t>
            </a:r>
            <a:endParaRPr lang="ru-RU" sz="4400" b="1" i="1" dirty="0" smtClean="0"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714884"/>
            <a:ext cx="12192000" cy="178595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 Schu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 Klas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 Bibliothe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5" grpId="0"/>
      <p:bldP spid="8" grpId="0" animBg="1"/>
      <p:bldP spid="9" grpId="0"/>
      <p:bldP spid="11" grpId="0"/>
      <p:bldP spid="13" grpId="0" animBg="1"/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Straße —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auf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Straße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500174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Arbeit —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auf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Arbeit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07181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Turnhalle —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Turnhalle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572008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Speisehalle (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столовая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—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wohin?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 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Speisehalle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714356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улица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 улицу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2214554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работа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 работу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3714752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спортзал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спортзал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6088559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столовая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столовую</a:t>
            </a:r>
            <a:endParaRPr kumimoji="0" lang="de-DE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 Straß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 Arbe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 Turnha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 Speiseha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улица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 улицу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785794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Straße — 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de-DE" sz="4400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auf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Straße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14338"/>
            <a:ext cx="12192000" cy="16430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1500174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работа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 работу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0" y="2285992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Arbeit — 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auf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Arbeit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500174"/>
            <a:ext cx="12192000" cy="164305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307181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спортзал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спортзал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3857628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Turnhalle — 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Turnhalle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3286124"/>
            <a:ext cx="12192000" cy="1357322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4572008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столовая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столовую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0" y="5411450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Speisehalle (</a:t>
            </a:r>
            <a:r>
              <a:rPr lang="ru-RU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столовая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) — </a:t>
            </a:r>
            <a:r>
              <a:rPr lang="de-DE" sz="44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wohin?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die </a:t>
            </a:r>
            <a:r>
              <a:rPr lang="de-DE" sz="44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Speisehalle</a:t>
            </a:r>
            <a:endParaRPr lang="de-DE" sz="4400" b="1" i="1" dirty="0" smtClean="0"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4786322"/>
            <a:ext cx="12192000" cy="2071678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 Straß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 Arbe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 Turnha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 Speisehal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6" grpId="0"/>
      <p:bldP spid="10" grpId="0" animBg="1"/>
      <p:bldP spid="11" grpId="0"/>
      <p:bldP spid="14" grpId="0"/>
      <p:bldP spid="17" grpId="0" animBg="1"/>
      <p:bldP spid="18" grpId="0"/>
      <p:bldP spid="20" grpId="0"/>
      <p:bldP spid="26" grpId="0" animBg="1"/>
      <p:bldP spid="27" grpId="0"/>
      <p:bldP spid="28" grpId="0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Garten — </a:t>
            </a:r>
            <a:r>
              <a:rPr lang="de-DE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Garten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42873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Wald — </a:t>
            </a:r>
            <a:r>
              <a:rPr lang="de-DE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Wald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Tisch — </a:t>
            </a:r>
            <a:r>
              <a:rPr lang="de-DE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auf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Tisch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00050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Schrank — </a:t>
            </a:r>
            <a:r>
              <a:rPr lang="de-DE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auf 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Schrank</a:t>
            </a:r>
            <a:endParaRPr kumimoji="0" lang="ru-RU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42926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der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Bus — </a:t>
            </a:r>
            <a:r>
              <a:rPr lang="de-DE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Bus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71435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kumimoji="0" lang="ru-RU" sz="46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сад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сад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07167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лес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лес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357562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стол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 стол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471488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шкаф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 шкаф</a:t>
            </a:r>
            <a:endParaRPr kumimoji="0" lang="ru-RU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605778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автобус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de-DE" sz="4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автобус</a:t>
            </a:r>
            <a:endParaRPr kumimoji="0" lang="de-DE" sz="4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G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 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сад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сад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71435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der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Garten — </a:t>
            </a:r>
            <a:r>
              <a:rPr lang="de-DE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de-DE" sz="4600" b="1" i="1" dirty="0" smtClean="0">
                <a:solidFill>
                  <a:srgbClr val="FF00FF"/>
                </a:solidFill>
                <a:ea typeface="Times New Roman" pitchFamily="18" charset="0"/>
                <a:cs typeface="Arial" pitchFamily="34" charset="0"/>
              </a:rPr>
              <a:t>in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Garten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12192000" cy="142873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0" y="1428736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лес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лес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2071678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der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Wald — </a:t>
            </a:r>
            <a:r>
              <a:rPr lang="de-DE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Wald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1571612"/>
            <a:ext cx="12192000" cy="1143008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2714620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стол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 стол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0" y="3357562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der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Tisch — </a:t>
            </a:r>
            <a:r>
              <a:rPr lang="de-DE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de-DE" sz="4600" b="1" i="1" dirty="0" smtClean="0">
                <a:solidFill>
                  <a:srgbClr val="FF00FF"/>
                </a:solidFill>
                <a:ea typeface="Times New Roman" pitchFamily="18" charset="0"/>
                <a:cs typeface="Arial" pitchFamily="34" charset="0"/>
              </a:rPr>
              <a:t>auf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Tisch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2857496"/>
            <a:ext cx="12192000" cy="121444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0" y="400050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шкаф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на шкаф</a:t>
            </a:r>
            <a:endParaRPr lang="ru-RU" sz="4600" b="1" i="1" dirty="0" smtClean="0"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0" y="471488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der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Schrank — </a:t>
            </a:r>
            <a:r>
              <a:rPr lang="de-DE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-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auf 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Schrank</a:t>
            </a:r>
            <a:endParaRPr lang="ru-RU" sz="4600" b="1" i="1" dirty="0" smtClean="0"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4214818"/>
            <a:ext cx="12192000" cy="121444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0" y="5429264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автобус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куда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</a:t>
            </a:r>
            <a:r>
              <a:rPr lang="ru-RU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 автобус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6057781"/>
            <a:ext cx="1219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>
              <a:buFont typeface="Arial" pitchFamily="34" charset="0"/>
              <a:buChar char="•"/>
              <a:tabLst>
                <a:tab pos="180975" algn="l"/>
              </a:tabLst>
            </a:pP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der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Bus — </a:t>
            </a:r>
            <a:r>
              <a:rPr lang="de-DE" sz="48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wohin</a:t>
            </a:r>
            <a:r>
              <a:rPr lang="de-DE" sz="4600" b="1" i="1" dirty="0" smtClean="0">
                <a:solidFill>
                  <a:srgbClr val="00B050"/>
                </a:solidFill>
                <a:ea typeface="Times New Roman" pitchFamily="18" charset="0"/>
                <a:cs typeface="Arial" pitchFamily="34" charset="0"/>
              </a:rPr>
              <a:t>?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— in </a:t>
            </a:r>
            <a:r>
              <a:rPr lang="de-DE" sz="4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den</a:t>
            </a:r>
            <a:r>
              <a:rPr lang="de-DE" sz="4600" b="1" i="1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Bus</a:t>
            </a:r>
            <a:endParaRPr lang="de-DE" sz="4600" b="1" i="1" dirty="0" smtClean="0"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5643554"/>
            <a:ext cx="12192000" cy="121444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 Gart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 Wal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 Tis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er Schran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er B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7" grpId="0"/>
      <p:bldP spid="12" grpId="0" animBg="1"/>
      <p:bldP spid="13" grpId="0"/>
      <p:bldP spid="17" grpId="0"/>
      <p:bldP spid="21" grpId="0" animBg="1"/>
      <p:bldP spid="22" grpId="0"/>
      <p:bldP spid="25" grpId="0"/>
      <p:bldP spid="28" grpId="0" animBg="1"/>
      <p:bldP spid="29" grpId="0"/>
      <p:bldP spid="31" grpId="0"/>
      <p:bldP spid="33" grpId="0" animBg="1"/>
      <p:bldP spid="34" grpId="0"/>
      <p:bldP spid="35" grpId="0"/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  <p:tag name="ISPRING_RESOURCE_PATHS_HASH" val="b5c53bff164ca3da6db65ab7b059bec641b41"/>
  <p:tag name="ISPRING_RESOURCE_PATHS_HASH_PRESENTER" val="2a425c3f4f39e0588553a7d7b8aa733321c47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17338</TotalTime>
  <Words>1350</Words>
  <Application>Microsoft Office PowerPoint</Application>
  <PresentationFormat>Произвольный</PresentationFormat>
  <Paragraphs>210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Stunde_23</dc:title>
  <dc:creator>Admin</dc:creator>
  <cp:lastModifiedBy>Admin</cp:lastModifiedBy>
  <cp:revision>4313</cp:revision>
  <dcterms:created xsi:type="dcterms:W3CDTF">2010-08-02T17:52:52Z</dcterms:created>
  <dcterms:modified xsi:type="dcterms:W3CDTF">2022-07-31T13:20:54Z</dcterms:modified>
</cp:coreProperties>
</file>