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1" r:id="rId4"/>
    <p:sldId id="258" r:id="rId5"/>
    <p:sldId id="272" r:id="rId6"/>
    <p:sldId id="259" r:id="rId7"/>
    <p:sldId id="260" r:id="rId8"/>
    <p:sldId id="282" r:id="rId9"/>
    <p:sldId id="278" r:id="rId10"/>
    <p:sldId id="280" r:id="rId11"/>
    <p:sldId id="274" r:id="rId12"/>
    <p:sldId id="275" r:id="rId13"/>
    <p:sldId id="261" r:id="rId14"/>
    <p:sldId id="271" r:id="rId15"/>
    <p:sldId id="262" r:id="rId16"/>
    <p:sldId id="263" r:id="rId17"/>
    <p:sldId id="265" r:id="rId18"/>
    <p:sldId id="267" r:id="rId19"/>
    <p:sldId id="277" r:id="rId20"/>
    <p:sldId id="266" r:id="rId21"/>
    <p:sldId id="269" r:id="rId22"/>
    <p:sldId id="270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788" autoAdjust="0"/>
    <p:restoredTop sz="90129" autoAdjust="0"/>
  </p:normalViewPr>
  <p:slideViewPr>
    <p:cSldViewPr>
      <p:cViewPr varScale="1">
        <p:scale>
          <a:sx n="105" d="100"/>
          <a:sy n="105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80124A-A0A8-4288-B720-17DC928E2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DAFD8-4B12-4A21-9969-8BB2C34DEC6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A711F-9EE1-4D43-9D3C-7F1AE2A53B3F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39D79-D4C0-4A4E-9C27-77D7187AD89F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6C0FB-CA32-4478-B72E-01F6128B8964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i="1" smtClean="0"/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C6605-3880-4416-BB92-518158AEABC0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i="1" smtClean="0"/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5FE1C-A46E-4D90-B686-38EBBE210815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i="1" smtClean="0"/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49832-1BF3-45CB-ACB2-7467572538FC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i="1" smtClean="0"/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D690C-1046-440E-95C5-948D08769B01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i="1" smtClean="0"/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00050-E194-4D62-9303-814B6846A7F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00050-E194-4D62-9303-814B6846A7F7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02530-1051-4363-8B10-B0CA5A4AE73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1F28A-3DAF-4CFE-BAF6-75089B292DA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27D64-A419-4757-A13D-CEF70068A47B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9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EDFC6-5237-4029-85E8-D46374E06F0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65385-28B0-4EC8-AB16-4AC3662098D1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9CBBA-B195-42B9-80B3-2A6018EFB8C6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BD1E-74B1-4DA7-B814-699B0529C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93C7-268F-4468-81CD-DA68103D4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8F6B-E1F1-48B3-A743-E2A27FADB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F3C7-4F24-4AA3-B42F-6F8769CE2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77126-2A97-4580-8416-186A870CF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D321-FC45-4E0C-9C26-C705E8B50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B9FC-ADF0-4B52-AF87-66821C8C4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CE0EA-5A28-429E-9A12-3B875CF10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B81F-93D3-4933-80AB-9032B38EA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366D3-F5EA-486A-BA44-166433391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A033F-482E-4A88-80BF-684F67B80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673F4A-3EBC-4607-8120-37DE26D25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Тема:</a:t>
            </a:r>
            <a:br>
              <a:rPr lang="ru-RU" sz="4000" smtClean="0">
                <a:solidFill>
                  <a:srgbClr val="FF3300"/>
                </a:solidFill>
              </a:rPr>
            </a:br>
            <a:r>
              <a:rPr lang="ru-RU" sz="4000" smtClean="0">
                <a:solidFill>
                  <a:srgbClr val="FF3300"/>
                </a:solidFill>
              </a:rPr>
              <a:t>Агроценозы. Агроэкосистемы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86200"/>
            <a:ext cx="723265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FF"/>
                </a:solidFill>
              </a:rPr>
              <a:t>Задачи: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FF"/>
                </a:solidFill>
              </a:rPr>
              <a:t>Дать характеристику экосистемам, созданным в результате хозяйственной деятельности человека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857875" y="714375"/>
            <a:ext cx="2857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i="1">
                <a:solidFill>
                  <a:srgbClr val="339933"/>
                </a:solidFill>
              </a:rPr>
              <a:t>Д. з. таблица, тест, записи </a:t>
            </a:r>
            <a:endParaRPr lang="ru-RU" sz="2800" i="1">
              <a:solidFill>
                <a:srgbClr val="009900"/>
              </a:solidFill>
            </a:endParaRPr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642938" y="642938"/>
            <a:ext cx="221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B8903315-4920-4009-8A2A-6C556910E7C4}" type="datetime1">
              <a:rPr lang="ru-RU" sz="2800" i="1">
                <a:solidFill>
                  <a:srgbClr val="339933"/>
                </a:solidFill>
              </a:rPr>
              <a:pPr algn="ctr">
                <a:spcBef>
                  <a:spcPct val="50000"/>
                </a:spcBef>
              </a:pPr>
              <a:t>13.03.2013</a:t>
            </a:fld>
            <a:endParaRPr lang="ru-RU" sz="2800" i="1">
              <a:solidFill>
                <a:srgbClr val="339933"/>
              </a:solidFill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6429375" y="6000750"/>
            <a:ext cx="2447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>
                <a:latin typeface="Times New Roman" pitchFamily="18" charset="0"/>
              </a:rPr>
              <a:t>С презентации Пименова А.В.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 rot="10800000" flipV="1">
            <a:off x="898525" y="111125"/>
            <a:ext cx="7059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38300" algn="l"/>
              </a:tabLst>
            </a:pP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Сравнительная характеристика биогеоценозов и агроценозов</a:t>
            </a:r>
            <a:r>
              <a:rPr lang="ru-RU" sz="1400" b="1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ru-RU" sz="1100">
              <a:solidFill>
                <a:srgbClr val="FF0000"/>
              </a:solidFill>
            </a:endParaRPr>
          </a:p>
          <a:p>
            <a:pPr eaLnBrk="0" hangingPunct="0">
              <a:tabLst>
                <a:tab pos="1638300" algn="l"/>
              </a:tabLst>
            </a:pPr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10375" name="Group 135"/>
          <p:cNvGraphicFramePr>
            <a:graphicFrameLocks noGrp="1"/>
          </p:cNvGraphicFramePr>
          <p:nvPr/>
        </p:nvGraphicFramePr>
        <p:xfrm>
          <a:off x="142875" y="500063"/>
          <a:ext cx="8856662" cy="5108913"/>
        </p:xfrm>
        <a:graphic>
          <a:graphicData uri="http://schemas.openxmlformats.org/drawingml/2006/table">
            <a:tbl>
              <a:tblPr/>
              <a:tblGrid>
                <a:gridCol w="1928826"/>
                <a:gridCol w="3071834"/>
                <a:gridCol w="3856002"/>
              </a:tblGrid>
              <a:tr h="628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Сравниваемая категория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биогеоценоз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агроценоз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Видовое разнообразие и устойчивость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Отличаются, как правило, большим видовым разнообразием организмов, находящихся в сложных взаимосвязях друг с другом, обеспечивающих устойчивость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видов часто ограничено одним, двумя; взаимосвязи организмов не могут обеспечить устойчивость.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Способность к саморегуляции,  сменяемости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Саморегулирующиеся, постоянно возобновляющиеся, способные к направленной сменяемости одного сообщества другим (сукцессия)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Регулируются и контролируются человеком через изменение природных факторов (орошение) и т. п.), борьбу с сорняками и вредителями, смену сортов, повышение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Продуктивность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Биомасса экосистем суши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превышает продуктивность экосистем Мирового океана в 3 раза; основная продукция биомассы потребляется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консументами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Занимаемая 10%площади суши, производят ежегодно 2,5 млрд. т сельскохозяйственной продукции; отличаются значительно большей продуктивностью, чем биогеоценозы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2571750" y="142875"/>
            <a:ext cx="407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Заполните таблицу</a:t>
            </a:r>
          </a:p>
        </p:txBody>
      </p:sp>
      <p:graphicFrame>
        <p:nvGraphicFramePr>
          <p:cNvPr id="4" name="Group 56"/>
          <p:cNvGraphicFramePr>
            <a:graphicFrameLocks noGrp="1"/>
          </p:cNvGraphicFramePr>
          <p:nvPr/>
        </p:nvGraphicFramePr>
        <p:xfrm>
          <a:off x="357188" y="1214438"/>
          <a:ext cx="8064500" cy="4752976"/>
        </p:xfrm>
        <a:graphic>
          <a:graphicData uri="http://schemas.openxmlformats.org/drawingml/2006/table">
            <a:tbl>
              <a:tblPr/>
              <a:tblGrid>
                <a:gridCol w="4630737"/>
                <a:gridCol w="1716088"/>
                <a:gridCol w="1717675"/>
              </a:tblGrid>
              <a:tr h="528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 для сравнения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Экосистема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4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экосистемы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Действующий отбор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Видовое разнообразие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Пищевые цепи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энергии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 питательных элементов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Саморегуляция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Круговорот веществ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43937" cy="5715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Черты сходства агроценоза и природного биогеоценоза. </a:t>
            </a:r>
            <a:b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267" name="Содержимое 3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5268912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sz="2400" smtClean="0"/>
              <a:t>Являются открытыми системами (например, поглощают солнечную энергию извне).</a:t>
            </a:r>
          </a:p>
          <a:p>
            <a:pPr>
              <a:buFontTx/>
              <a:buAutoNum type="arabicPeriod"/>
            </a:pPr>
            <a:r>
              <a:rPr lang="ru-RU" sz="2400" smtClean="0"/>
              <a:t>Внутри каждого из них действуют факторы эволюции (искусственный или естественный отбор, борьба за существование, наследственная изменчивость)</a:t>
            </a:r>
          </a:p>
          <a:p>
            <a:pPr>
              <a:buFontTx/>
              <a:buAutoNum type="arabicPeriod"/>
            </a:pPr>
            <a:r>
              <a:rPr lang="ru-RU" sz="2400" smtClean="0"/>
              <a:t>Имеют сходную структуру (состоят из продуцентов, консументов, редуцентов).</a:t>
            </a:r>
          </a:p>
          <a:p>
            <a:pPr>
              <a:buFontTx/>
              <a:buAutoNum type="arabicPeriod"/>
            </a:pPr>
            <a:r>
              <a:rPr lang="ru-RU" sz="2400" smtClean="0"/>
              <a:t>И в том и в другом биогеоценозах действует правило экологической пирамиды.</a:t>
            </a:r>
          </a:p>
          <a:p>
            <a:pPr>
              <a:buFontTx/>
              <a:buAutoNum type="arabicPeriod"/>
            </a:pPr>
            <a:r>
              <a:rPr lang="ru-RU" sz="2400" smtClean="0"/>
              <a:t>В основе сообщества лежат продуценты (автотрофные организмы), непосредственно использующие энергию Солнца для синтеза органических веществ.</a:t>
            </a:r>
          </a:p>
          <a:p>
            <a:pPr>
              <a:buFontTx/>
              <a:buAutoNum type="arabicPeriod"/>
            </a:pPr>
            <a:r>
              <a:rPr lang="ru-RU" sz="2400" smtClean="0"/>
              <a:t>В биогеоценозах любого типа существуют цепи питания.</a:t>
            </a:r>
          </a:p>
        </p:txBody>
      </p:sp>
    </p:spTree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Повышение продуктивности агроценозов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067175" y="981075"/>
            <a:ext cx="46799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/>
              <a:t>В 2000 году на Земле проживало 6 млрд человек. Ежегодный чистый прирост составляет </a:t>
            </a:r>
            <a:r>
              <a:rPr lang="en-US"/>
              <a:t>87</a:t>
            </a:r>
            <a:r>
              <a:rPr lang="ru-RU"/>
              <a:t>,</a:t>
            </a:r>
            <a:r>
              <a:rPr lang="en-US"/>
              <a:t>6</a:t>
            </a:r>
            <a:r>
              <a:rPr lang="ru-RU"/>
              <a:t> млн человек – почти столько в настоящее время живет во всей Германии. </a:t>
            </a:r>
            <a:r>
              <a:rPr lang="ru-RU" i="1">
                <a:solidFill>
                  <a:srgbClr val="0000FF"/>
                </a:solidFill>
              </a:rPr>
              <a:t>За сутки численность землян увеличивается почти на четверть миллиона человек, за час – на 10 тыс.</a:t>
            </a:r>
          </a:p>
          <a:p>
            <a:pPr>
              <a:spcBef>
                <a:spcPct val="30000"/>
              </a:spcBef>
            </a:pPr>
            <a:r>
              <a:rPr lang="ru-RU"/>
              <a:t>Отсюда вытекает много проблем, одна из которых повышение продуктивности экосистем.</a:t>
            </a:r>
          </a:p>
          <a:p>
            <a:pPr>
              <a:spcBef>
                <a:spcPct val="30000"/>
              </a:spcBef>
            </a:pPr>
            <a:r>
              <a:rPr lang="ru-RU"/>
              <a:t>1. </a:t>
            </a:r>
            <a:r>
              <a:rPr lang="ru-RU">
                <a:solidFill>
                  <a:srgbClr val="0000FF"/>
                </a:solidFill>
              </a:rPr>
              <a:t>Создание высокопродуктивных сортов растений</a:t>
            </a:r>
            <a:r>
              <a:rPr lang="ru-RU"/>
              <a:t>,</a:t>
            </a:r>
            <a:r>
              <a:rPr lang="ru-RU">
                <a:solidFill>
                  <a:srgbClr val="0000FF"/>
                </a:solidFill>
              </a:rPr>
              <a:t> устойчивых к заболеваниям и приспособленные к различным климатическим зонам</a:t>
            </a:r>
            <a:r>
              <a:rPr lang="ru-RU"/>
              <a:t>. 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36639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Повышение продуктивности агроценозов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067175" y="981075"/>
            <a:ext cx="46799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/>
              <a:t>Экономически выгоднее создать засухоустойчивые растения, чем организовать орошение больших площадей. </a:t>
            </a:r>
            <a:r>
              <a:rPr lang="ru-RU">
                <a:solidFill>
                  <a:srgbClr val="0000FF"/>
                </a:solidFill>
              </a:rPr>
              <a:t>К тому же орошение вызывает вторичное засоление почв, поэтому целесообразнее обратить внимание на </a:t>
            </a:r>
            <a:r>
              <a:rPr lang="ru-RU" i="1">
                <a:solidFill>
                  <a:srgbClr val="0000FF"/>
                </a:solidFill>
              </a:rPr>
              <a:t>сухое земледелие</a:t>
            </a:r>
            <a:r>
              <a:rPr lang="ru-RU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30000"/>
              </a:spcBef>
            </a:pPr>
            <a:endParaRPr lang="ru-RU"/>
          </a:p>
          <a:p>
            <a:pPr>
              <a:spcBef>
                <a:spcPct val="30000"/>
              </a:spcBef>
            </a:pPr>
            <a:r>
              <a:rPr lang="ru-RU"/>
              <a:t>Культурные растения требуют высокой культуры земледелия. Без вмешательства человека агроценозы зерновых и овощных культур существуют не более года, плодовых культур — 20—30 лет.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36639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Повышение продуктивности агроценозов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67175" y="765175"/>
            <a:ext cx="467995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Главный ресурс агроценоза — </a:t>
            </a:r>
            <a:r>
              <a:rPr lang="ru-RU" i="1">
                <a:solidFill>
                  <a:srgbClr val="0000FF"/>
                </a:solidFill>
              </a:rPr>
              <a:t>почва</a:t>
            </a:r>
            <a:r>
              <a:rPr lang="ru-RU"/>
              <a:t>. </a:t>
            </a:r>
            <a:r>
              <a:rPr lang="ru-RU">
                <a:solidFill>
                  <a:srgbClr val="0000FF"/>
                </a:solidFill>
              </a:rPr>
              <a:t>Необходима правильная и своевременная обработки почвы — весенняя и осенняя вспашка, рыхление, дополнительный полив. </a:t>
            </a:r>
          </a:p>
          <a:p>
            <a:r>
              <a:rPr lang="ru-RU"/>
              <a:t>Для сохранения гумуса (органического вещества почвы) во многих местах происходит замена отвальной вспашки безотвальным рыхлением почвы, необходимо применение органо-минеральных удобрений. </a:t>
            </a:r>
          </a:p>
          <a:p>
            <a:r>
              <a:rPr lang="ru-RU"/>
              <a:t>Внесение удобрений должно быть дробным — в разные периоды вегетации растению требуются различные удобрения, вносить которые нужно в определенных сочетаниях строго по норме.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36639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Повышение продуктивности агроценозов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288" y="4221163"/>
            <a:ext cx="84232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i="1">
                <a:solidFill>
                  <a:srgbClr val="0000FF"/>
                </a:solidFill>
              </a:rPr>
              <a:t>3. Севооборот</a:t>
            </a:r>
            <a:r>
              <a:rPr lang="ru-RU"/>
              <a:t> — чередование разных культур на одном поле облегчает борьбу с вредителями сельскохозяйственных растений, сорными растениями.</a:t>
            </a:r>
          </a:p>
          <a:p>
            <a:pPr>
              <a:spcBef>
                <a:spcPct val="30000"/>
              </a:spcBef>
            </a:pPr>
            <a:r>
              <a:rPr lang="ru-RU" i="1">
                <a:solidFill>
                  <a:srgbClr val="0000FF"/>
                </a:solidFill>
              </a:rPr>
              <a:t>Лучшими предшественниками</a:t>
            </a:r>
            <a:r>
              <a:rPr lang="ru-RU"/>
              <a:t> (культура, которая выращивалась на поле в прошлом году) являются бобовые растения, которые не приводят к накоплению в поле паразитов и приводят к обогащению почвы азотом.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765175"/>
            <a:ext cx="6113462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Повышение продуктивности агроценозов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635375" y="836613"/>
            <a:ext cx="48942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4. Борьба с вредителя сельского хозяйства.</a:t>
            </a:r>
            <a:r>
              <a:rPr lang="ru-RU"/>
              <a:t> Что наиболее эффективно?</a:t>
            </a:r>
          </a:p>
          <a:p>
            <a:endParaRPr lang="en-US"/>
          </a:p>
          <a:p>
            <a:r>
              <a:rPr lang="ru-RU"/>
              <a:t>Ведется большая работа по созданию новых препаратов для борьбы с насекомыми-вредителями (</a:t>
            </a:r>
            <a:r>
              <a:rPr lang="ru-RU">
                <a:solidFill>
                  <a:srgbClr val="0000FF"/>
                </a:solidFill>
              </a:rPr>
              <a:t>инсектициды</a:t>
            </a:r>
            <a:r>
              <a:rPr lang="ru-RU"/>
              <a:t>), с грибами-паразитами (</a:t>
            </a:r>
            <a:r>
              <a:rPr lang="ru-RU">
                <a:solidFill>
                  <a:srgbClr val="0000FF"/>
                </a:solidFill>
              </a:rPr>
              <a:t>фунгициды</a:t>
            </a:r>
            <a:r>
              <a:rPr lang="ru-RU"/>
              <a:t>), с сорняками (</a:t>
            </a:r>
            <a:r>
              <a:rPr lang="ru-RU">
                <a:solidFill>
                  <a:srgbClr val="0000FF"/>
                </a:solidFill>
              </a:rPr>
              <a:t>гербициды</a:t>
            </a:r>
            <a:r>
              <a:rPr lang="ru-RU"/>
              <a:t>).</a:t>
            </a:r>
          </a:p>
          <a:p>
            <a:endParaRPr lang="ru-RU"/>
          </a:p>
          <a:p>
            <a:r>
              <a:rPr lang="ru-RU"/>
              <a:t>Но использование </a:t>
            </a:r>
            <a:r>
              <a:rPr lang="ru-RU">
                <a:solidFill>
                  <a:srgbClr val="0000FF"/>
                </a:solidFill>
              </a:rPr>
              <a:t>пестицидов</a:t>
            </a:r>
            <a:r>
              <a:rPr lang="ru-RU"/>
              <a:t> – химических средств защиты растений приводит к гибели не только тех видов, против которых применяется, но и их паразитов и хищников, численность которых гораздо меньше и уж они то исчезнут в первую очередь. Неизбежна новая, еще более высокая  вспышка численности. Выход?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08050"/>
            <a:ext cx="2859087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Повышение продуктивности агроценозов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35375" y="1412875"/>
            <a:ext cx="51831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Создание сортов растений, устойчивых к заболеваниям и вредителям;</a:t>
            </a:r>
          </a:p>
          <a:p>
            <a:endParaRPr lang="ru-RU"/>
          </a:p>
          <a:p>
            <a:r>
              <a:rPr lang="ru-RU"/>
              <a:t>Ядохимикаты должны быть адресными и быстро разлагаться, не накапливаясь в почве и растениях;</a:t>
            </a:r>
          </a:p>
          <a:p>
            <a:endParaRPr lang="ru-RU"/>
          </a:p>
          <a:p>
            <a:r>
              <a:rPr lang="ru-RU"/>
              <a:t>Использование </a:t>
            </a:r>
            <a:r>
              <a:rPr lang="ru-RU" i="1">
                <a:solidFill>
                  <a:srgbClr val="0000FF"/>
                </a:solidFill>
              </a:rPr>
              <a:t>биологических методов</a:t>
            </a:r>
            <a:r>
              <a:rPr lang="ru-RU"/>
              <a:t> контроля численности вредителей, основанных на использовании их естественных врагов — хищников и паразитов.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08050"/>
            <a:ext cx="2859087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071563"/>
            <a:ext cx="8572500" cy="5151437"/>
          </a:xfrm>
          <a:noFill/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655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Повышение продуктивности агроценозов</a:t>
            </a:r>
          </a:p>
          <a:p>
            <a:pPr algn="ctr">
              <a:spcBef>
                <a:spcPct val="50000"/>
              </a:spcBef>
            </a:pPr>
            <a:r>
              <a:rPr lang="ru-RU" i="1">
                <a:solidFill>
                  <a:srgbClr val="FF3300"/>
                </a:solidFill>
              </a:rPr>
              <a:t>Биологическая борьба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 flipH="1">
            <a:off x="4143375" y="4786313"/>
            <a:ext cx="7397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47813" y="188913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Агроценозы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85720" y="5072074"/>
            <a:ext cx="8143931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ru-RU" i="1" dirty="0" smtClean="0">
                <a:solidFill>
                  <a:srgbClr val="0000FF"/>
                </a:solidFill>
              </a:rPr>
              <a:t>Искусственные биоценозы</a:t>
            </a:r>
            <a:r>
              <a:rPr lang="ru-RU" i="1" dirty="0">
                <a:solidFill>
                  <a:srgbClr val="0000FF"/>
                </a:solidFill>
              </a:rPr>
              <a:t>, которые возникают на землях сельскохозяйственного пользования, называют </a:t>
            </a:r>
            <a:r>
              <a:rPr lang="ru-RU" i="1" dirty="0" err="1">
                <a:solidFill>
                  <a:srgbClr val="0000FF"/>
                </a:solidFill>
              </a:rPr>
              <a:t>агроценозами</a:t>
            </a:r>
            <a:r>
              <a:rPr lang="ru-RU" dirty="0"/>
              <a:t>. </a:t>
            </a:r>
            <a:endParaRPr lang="ru-RU" dirty="0" smtClean="0"/>
          </a:p>
          <a:p>
            <a:pPr>
              <a:spcBef>
                <a:spcPct val="30000"/>
              </a:spcBef>
            </a:pPr>
            <a:r>
              <a:rPr lang="ru-RU" sz="1600" dirty="0" smtClean="0"/>
              <a:t>(Сады</a:t>
            </a:r>
            <a:r>
              <a:rPr lang="ru-RU" sz="1600" dirty="0"/>
              <a:t>, парки, посевы </a:t>
            </a:r>
            <a:r>
              <a:rPr lang="ru-RU" sz="1600" dirty="0" smtClean="0"/>
              <a:t>сельскохозяйственных культур, аквариумы, клумбы, пруды)</a:t>
            </a:r>
            <a:endParaRPr lang="ru-RU" sz="1600" dirty="0"/>
          </a:p>
          <a:p>
            <a:pPr algn="just">
              <a:spcBef>
                <a:spcPct val="30000"/>
              </a:spcBef>
            </a:pPr>
            <a:endParaRPr lang="ru-RU" dirty="0"/>
          </a:p>
        </p:txBody>
      </p:sp>
      <p:pic>
        <p:nvPicPr>
          <p:cNvPr id="3079" name="Picture 7" descr="C:\Documents and Settings\Учитель\Мои документы\1 Фотографии\Природа фотографии, Плеханы,Хвалынск\Крассный Яр\Красный Яр лето\P105074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642918"/>
            <a:ext cx="6500858" cy="43194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Повышение продуктивности агроценозов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79898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Примеры: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С кроликами справились, заразив их вирусом, обнаруженным у южноамериканских кроликов.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С опунцией справились с помощью бабочки-огневки, завезенной из Аргентины.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В прошлом веке Австралийская щитовка попала из Австралии в Северную Америку и затем в Европу. Уничтожить удалось только после внедрения в Европе и Америке природного врага – божьей коровки.</a:t>
            </a:r>
          </a:p>
        </p:txBody>
      </p: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3" cstate="screen">
            <a:lum bright="-18000" contrast="42000"/>
          </a:blip>
          <a:srcRect/>
          <a:stretch>
            <a:fillRect/>
          </a:stretch>
        </p:blipFill>
        <p:spPr bwMode="auto">
          <a:xfrm>
            <a:off x="395288" y="4076700"/>
            <a:ext cx="4176712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789363"/>
            <a:ext cx="1971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Повышение продуктивности агроценозов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4508500"/>
            <a:ext cx="82788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Для повышения биоразнообразия – основы саморегуляции биогеоценозов – нужно создавать </a:t>
            </a:r>
            <a:r>
              <a:rPr lang="ru-RU" i="1">
                <a:solidFill>
                  <a:srgbClr val="0000FF"/>
                </a:solidFill>
              </a:rPr>
              <a:t>агроэкосистемы</a:t>
            </a:r>
            <a:r>
              <a:rPr lang="ru-RU"/>
              <a:t> – спланированные территории, на которых кроме агроценозов  высокое биологическое разнообразие поддерживается за счет чередования полей, лугов, лесов, перелесков, лесополос, водоемов.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765175"/>
            <a:ext cx="6113462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58888" y="18891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Повышение продуктивности агроценозов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5288" y="4508500"/>
            <a:ext cx="82788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Наиболее передовым направлением современного сельского хозяйства является </a:t>
            </a:r>
            <a:r>
              <a:rPr lang="ru-RU">
                <a:solidFill>
                  <a:srgbClr val="FF3300"/>
                </a:solidFill>
              </a:rPr>
              <a:t>переход от принципов противоборства с природой к принципам сотрудничества с ней.</a:t>
            </a:r>
            <a:r>
              <a:rPr lang="ru-RU"/>
              <a:t> Это означает максимальное следование экологическим законам в сельскохозяйственной практике.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765175"/>
            <a:ext cx="6113462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3182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Выберите признаки агроценоза (1) и  биогеоценоза (2)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8429625" cy="5572125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ru-RU" sz="2000" smtClean="0"/>
              <a:t>состоят из большого числа видов;</a:t>
            </a:r>
          </a:p>
          <a:p>
            <a:pPr marL="457200" indent="-457200">
              <a:buFontTx/>
              <a:buAutoNum type="arabicParenR"/>
            </a:pPr>
            <a:r>
              <a:rPr lang="ru-RU" sz="2000" smtClean="0"/>
              <a:t>способны к саморегуляции;</a:t>
            </a:r>
          </a:p>
          <a:p>
            <a:pPr marL="457200" indent="-457200">
              <a:buFontTx/>
              <a:buAutoNum type="arabicParenR"/>
            </a:pPr>
            <a:r>
              <a:rPr lang="ru-RU" sz="2000" smtClean="0"/>
              <a:t>неспособны к саморегуляции;</a:t>
            </a:r>
          </a:p>
          <a:p>
            <a:pPr marL="457200" indent="-457200">
              <a:buFontTx/>
              <a:buAutoNum type="arabicParenR"/>
            </a:pPr>
            <a:r>
              <a:rPr lang="ru-RU" sz="2000" smtClean="0"/>
              <a:t>состоят из небольшого числа видов;</a:t>
            </a:r>
          </a:p>
          <a:p>
            <a:pPr marL="457200" indent="-457200">
              <a:buFontTx/>
              <a:buAutoNum type="arabicParenR"/>
            </a:pPr>
            <a:r>
              <a:rPr lang="ru-RU" sz="2000" smtClean="0"/>
              <a:t>все поглощенные растениями элементы питания со временем возвращаются в почву;</a:t>
            </a:r>
          </a:p>
          <a:p>
            <a:pPr marL="457200" indent="-457200">
              <a:buFontTx/>
              <a:buAutoNum type="arabicParenR"/>
            </a:pPr>
            <a:r>
              <a:rPr lang="ru-RU" sz="2000" smtClean="0"/>
              <a:t>значительная часть элементов питания изымается из почвы, для возмещения потерь необходимо постоянно вносить удобрения;</a:t>
            </a:r>
          </a:p>
          <a:p>
            <a:pPr marL="457200" indent="-457200">
              <a:buFontTx/>
              <a:buAutoNum type="arabicParenR"/>
            </a:pPr>
            <a:r>
              <a:rPr lang="ru-RU" sz="2000" smtClean="0"/>
              <a:t>единственным источником энергии является солнечный свет;</a:t>
            </a:r>
          </a:p>
          <a:p>
            <a:pPr marL="457200" indent="-457200">
              <a:buFontTx/>
              <a:buAutoNum type="arabicParenR"/>
            </a:pPr>
            <a:r>
              <a:rPr lang="ru-RU" sz="2000" smtClean="0"/>
              <a:t>основной движущей силой эволюции является искусственный отбор;</a:t>
            </a:r>
          </a:p>
          <a:p>
            <a:pPr marL="457200" indent="-457200">
              <a:buFontTx/>
              <a:buAutoNum type="arabicParenR"/>
            </a:pPr>
            <a:r>
              <a:rPr lang="ru-RU" sz="2000" smtClean="0"/>
              <a:t>основной движущей силой эволюции является естественный отбор;</a:t>
            </a:r>
          </a:p>
          <a:p>
            <a:pPr marL="457200" indent="-457200">
              <a:buFontTx/>
              <a:buAutoNum type="arabicParenR"/>
            </a:pPr>
            <a:r>
              <a:rPr lang="ru-RU" sz="2000" smtClean="0"/>
              <a:t>процветание, сохранение и высокая продуктивность связаны с деятельностью человека.</a:t>
            </a:r>
          </a:p>
          <a:p>
            <a:pPr marL="457200" indent="-457200"/>
            <a:endParaRPr lang="ru-RU" sz="2000" smtClean="0"/>
          </a:p>
        </p:txBody>
      </p:sp>
    </p:spTree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47813" y="188913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Агроценозы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15900" y="4043362"/>
            <a:ext cx="874871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i="1" dirty="0" smtClean="0">
                <a:solidFill>
                  <a:srgbClr val="0000FF"/>
                </a:solidFill>
              </a:rPr>
              <a:t>1</a:t>
            </a:r>
            <a:r>
              <a:rPr lang="ru-RU" i="1" dirty="0">
                <a:solidFill>
                  <a:srgbClr val="0000FF"/>
                </a:solidFill>
              </a:rPr>
              <a:t>. Источник энергии?</a:t>
            </a:r>
          </a:p>
          <a:p>
            <a:pPr>
              <a:spcBef>
                <a:spcPct val="30000"/>
              </a:spcBef>
            </a:pPr>
            <a:r>
              <a:rPr lang="ru-RU" dirty="0"/>
              <a:t>Не только солнечный свет, но энергия вносимых органических удобрений, энергия трудовой деятельности человека, энергия сжигаемого </a:t>
            </a:r>
            <a:r>
              <a:rPr lang="ru-RU" dirty="0" smtClean="0"/>
              <a:t>топлива.</a:t>
            </a:r>
            <a:endParaRPr lang="ru-RU" dirty="0"/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692150"/>
            <a:ext cx="58324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47813" y="188913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Агроценозы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067175" y="1330325"/>
            <a:ext cx="5076825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i="1">
                <a:solidFill>
                  <a:srgbClr val="0000FF"/>
                </a:solidFill>
              </a:rPr>
              <a:t>2. Что характерно для продуцентов?</a:t>
            </a:r>
          </a:p>
          <a:p>
            <a:pPr>
              <a:spcBef>
                <a:spcPct val="30000"/>
              </a:spcBef>
            </a:pPr>
            <a:r>
              <a:rPr lang="ru-RU"/>
              <a:t>Биоценоз отличается меньшим разнообразием видов, часто возделывается одна культура растений (монокультура) — пшеница, рожь, кукуруза.</a:t>
            </a:r>
          </a:p>
          <a:p>
            <a:pPr>
              <a:spcBef>
                <a:spcPct val="30000"/>
              </a:spcBef>
            </a:pPr>
            <a:r>
              <a:rPr lang="ru-RU">
                <a:solidFill>
                  <a:srgbClr val="0000FF"/>
                </a:solidFill>
              </a:rPr>
              <a:t>3. Что характерно для консументов?</a:t>
            </a:r>
          </a:p>
          <a:p>
            <a:pPr>
              <a:spcBef>
                <a:spcPct val="30000"/>
              </a:spcBef>
            </a:pPr>
            <a:r>
              <a:rPr lang="ru-RU"/>
              <a:t>Меньшее число видов, но большая численность. Выполняется правило немецкого эколога Тинеманна: </a:t>
            </a:r>
            <a:r>
              <a:rPr lang="ru-RU">
                <a:solidFill>
                  <a:srgbClr val="FF3300"/>
                </a:solidFill>
              </a:rPr>
              <a:t>«Чем беднее видами сообщество, тем выше может быть численность каждого отдельного вида».</a:t>
            </a:r>
            <a:endParaRPr lang="ru-RU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349408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47813" y="188913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Агроценозы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43438" y="1500188"/>
            <a:ext cx="4214812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>
                <a:solidFill>
                  <a:srgbClr val="0000FF"/>
                </a:solidFill>
              </a:rPr>
              <a:t>4. Чем круговорот веществ отличается от круговорота веществ в дубраве?</a:t>
            </a:r>
          </a:p>
          <a:p>
            <a:pPr>
              <a:spcBef>
                <a:spcPct val="30000"/>
              </a:spcBef>
            </a:pPr>
            <a:r>
              <a:rPr lang="ru-RU"/>
              <a:t>Круговорот неполный. Урожай, забирается человеком. В результате происходит обеднение почвы и для того, чтобы восстановить ее плодородие, необходимо вносить удобрения.</a:t>
            </a:r>
          </a:p>
        </p:txBody>
      </p:sp>
      <p:pic>
        <p:nvPicPr>
          <p:cNvPr id="5124" name="Picture 5" descr="C:\Documents and Settings\Учитель\Мои документы\1 Фотографии\Природа фотографии, Плеханы,Хвалынск\фотоконкурс\2011 фото биология\Ерохин\1106201135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4313" y="1571625"/>
            <a:ext cx="4357687" cy="3268663"/>
          </a:xfr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47813" y="188913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3300"/>
                </a:solidFill>
              </a:rPr>
              <a:t>Агроценозы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286250" y="642938"/>
            <a:ext cx="46799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i="1">
                <a:solidFill>
                  <a:srgbClr val="0000FF"/>
                </a:solidFill>
              </a:rPr>
              <a:t>5. Чем саморегуляция в агроценозе отличается от саморегуляции в дубраве? Почему?</a:t>
            </a:r>
          </a:p>
          <a:p>
            <a:pPr>
              <a:spcBef>
                <a:spcPct val="30000"/>
              </a:spcBef>
            </a:pPr>
            <a:r>
              <a:rPr lang="ru-RU"/>
              <a:t>Саморегуляция, обеспечивающая устойчивость естественных биогеоценозов, в агроценозах проявляется очень слабо, так как видовое разнообразие консументов невелико, хищников и паразитов недостаточно для ограничения роста численности растительноядных животных. Поэтому человеку приходится самому регулировать численность многих консументов в агроценозе.</a:t>
            </a:r>
          </a:p>
        </p:txBody>
      </p:sp>
      <p:pic>
        <p:nvPicPr>
          <p:cNvPr id="6148" name="Picture 5" descr="C:\Documents and Settings\Учитель\Мои документы\1 Фотографии\Природа фотографии, Плеханы,Хвалынск\фотоконкурс\2011 фото биология\Конкурс\Грамота Природа Саратовской обл. 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4313" y="2143125"/>
            <a:ext cx="4000500" cy="2693988"/>
          </a:xfr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47813" y="188913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 dirty="0">
                <a:solidFill>
                  <a:srgbClr val="FF3300"/>
                </a:solidFill>
              </a:rPr>
              <a:t>Агроценозы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214813" y="1000125"/>
            <a:ext cx="47910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i="1">
                <a:solidFill>
                  <a:srgbClr val="0000FF"/>
                </a:solidFill>
              </a:rPr>
              <a:t>6. В естественных биогеоценозах ведущую роль играет естественный отбор, а в агроценозах?</a:t>
            </a:r>
          </a:p>
          <a:p>
            <a:pPr>
              <a:spcBef>
                <a:spcPct val="30000"/>
              </a:spcBef>
            </a:pPr>
            <a:r>
              <a:rPr lang="ru-RU"/>
              <a:t>Существенным отличием является то, что в агроценозах ослаблено действие естественного отбора, направляющим фактором является искусственный отбор, отбор в пользу наиболее продуктивных сортов растений.</a:t>
            </a:r>
          </a:p>
          <a:p>
            <a:pPr>
              <a:spcBef>
                <a:spcPct val="30000"/>
              </a:spcBef>
            </a:pPr>
            <a:r>
              <a:rPr lang="ru-RU">
                <a:solidFill>
                  <a:srgbClr val="0000FF"/>
                </a:solidFill>
              </a:rPr>
              <a:t>7. Чем продуктивность агроценоза отличается от продуктивности природных экосистем этой же зоны?</a:t>
            </a:r>
          </a:p>
          <a:p>
            <a:pPr>
              <a:spcBef>
                <a:spcPct val="30000"/>
              </a:spcBef>
            </a:pPr>
            <a:r>
              <a:rPr lang="ru-RU"/>
              <a:t>Обычно несколько ниже. Поля часть года пустуют, монокультура не способна использовать все имеющиеся ресурсы.</a:t>
            </a:r>
          </a:p>
        </p:txBody>
      </p:sp>
      <p:pic>
        <p:nvPicPr>
          <p:cNvPr id="7172" name="Picture 7" descr="C:\Documents and Settings\Учитель\Мои документы\1 Фотографии\Природа фотографии, Плеханы,Хвалынск\Фенологич. наблюдения\P105072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4313" y="1571625"/>
            <a:ext cx="3897312" cy="2786063"/>
          </a:xfr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тчет 11 а\Природа Сукцессия\P10609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214422"/>
            <a:ext cx="7612951" cy="5054617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47813" y="188913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 dirty="0" smtClean="0">
                <a:solidFill>
                  <a:srgbClr val="FF3300"/>
                </a:solidFill>
              </a:rPr>
              <a:t>Заброшенный </a:t>
            </a:r>
            <a:r>
              <a:rPr lang="ru-RU" sz="2400" i="1" dirty="0" err="1" smtClean="0">
                <a:solidFill>
                  <a:srgbClr val="FF3300"/>
                </a:solidFill>
              </a:rPr>
              <a:t>агроценоз</a:t>
            </a:r>
            <a:r>
              <a:rPr lang="ru-RU" sz="2400" i="1" dirty="0" smtClean="0">
                <a:solidFill>
                  <a:srgbClr val="FF3300"/>
                </a:solidFill>
              </a:rPr>
              <a:t> через 4 года</a:t>
            </a:r>
            <a:endParaRPr lang="ru-RU" sz="2400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 rot="10800000" flipV="1">
            <a:off x="898525" y="111125"/>
            <a:ext cx="7059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38300" algn="l"/>
              </a:tabLst>
            </a:pP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Сравнительная характеристика биогеоценозов и агроценозов</a:t>
            </a:r>
            <a:r>
              <a:rPr lang="ru-RU" sz="1400" b="1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ru-RU" sz="1100">
              <a:solidFill>
                <a:srgbClr val="FF0000"/>
              </a:solidFill>
            </a:endParaRPr>
          </a:p>
          <a:p>
            <a:pPr eaLnBrk="0" hangingPunct="0">
              <a:tabLst>
                <a:tab pos="1638300" algn="l"/>
              </a:tabLst>
            </a:pPr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10375" name="Group 135"/>
          <p:cNvGraphicFramePr>
            <a:graphicFrameLocks noGrp="1"/>
          </p:cNvGraphicFramePr>
          <p:nvPr/>
        </p:nvGraphicFramePr>
        <p:xfrm>
          <a:off x="142875" y="642938"/>
          <a:ext cx="8856662" cy="3840480"/>
        </p:xfrm>
        <a:graphic>
          <a:graphicData uri="http://schemas.openxmlformats.org/drawingml/2006/table">
            <a:tbl>
              <a:tblPr/>
              <a:tblGrid>
                <a:gridCol w="1835150"/>
                <a:gridCol w="3094072"/>
                <a:gridCol w="3927440"/>
              </a:tblGrid>
              <a:tr h="628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Сравниваемая категория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биогеоценоз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агроценоз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Направление действия отбора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Действует естественный отбор, быбраковывающий нежизнеспособные особи и сохраняющий приспособления к условиям среды, т. е. отбор формирует устойчивую экосистему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Действие естественного отбора ослаблено человеком; преимущественно осуществляется искусственный отбор в направлении сохранения организмов с максимальной продуктивностью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Круговорот основных питательных элементов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элементы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потреблённые растениями, животными и др. организмами, возвращаются в почву, т. е. круговорот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осуществляется полностью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питательных элементов выносится из круговорота с массой выращенных и собранных в качестве урожая организмов, т. е. круговорот не осуществляется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гроценозы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Агроценозы</Template>
  <TotalTime>10</TotalTime>
  <Words>1336</Words>
  <Application>Microsoft PowerPoint</Application>
  <PresentationFormat>Экран (4:3)</PresentationFormat>
  <Paragraphs>141</Paragraphs>
  <Slides>23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Агроценозы</vt:lpstr>
      <vt:lpstr>Тема: Агроценозы. Агроэкосистемы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Черты сходства агроценоза и природного биогеоценоза.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Выберите признаки агроценоза (1) и  биогеоценоза (2)</vt:lpstr>
    </vt:vector>
  </TitlesOfParts>
  <Company>Школа№28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Агроценозы. Агроэкосистемы</dc:title>
  <dc:creator>Kabinet№325</dc:creator>
  <cp:lastModifiedBy>Kabinet№325</cp:lastModifiedBy>
  <cp:revision>3</cp:revision>
  <dcterms:created xsi:type="dcterms:W3CDTF">2013-03-13T13:23:24Z</dcterms:created>
  <dcterms:modified xsi:type="dcterms:W3CDTF">2013-03-13T13:34:38Z</dcterms:modified>
</cp:coreProperties>
</file>