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59" r:id="rId6"/>
    <p:sldId id="268" r:id="rId7"/>
    <p:sldId id="270" r:id="rId8"/>
    <p:sldId id="258" r:id="rId9"/>
    <p:sldId id="276" r:id="rId10"/>
    <p:sldId id="267" r:id="rId11"/>
    <p:sldId id="272" r:id="rId12"/>
    <p:sldId id="273" r:id="rId13"/>
    <p:sldId id="260" r:id="rId14"/>
    <p:sldId id="261" r:id="rId15"/>
    <p:sldId id="262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ПРЕОДОЛЕНИЕ НАРУШЕНИЙ ПИСЬМА У ШКОЛЬНИКОВ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4114800"/>
            <a:ext cx="3962400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Учитель начальных классов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МАОУ СОШ № 16 г. Балаково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Суслукина Е.Д.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geum.ru/next/images/288196-nomer-36ce71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336408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Игра с мячом «Произношу - пишу»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/>
              <a:t>Цель: </a:t>
            </a:r>
            <a:r>
              <a:rPr lang="ru-RU" sz="2600" dirty="0" smtClean="0"/>
              <a:t>учить реагировать на орфограмму в момент произнесения слова, а не тогда, когда оно пишется.</a:t>
            </a:r>
          </a:p>
          <a:p>
            <a:pPr algn="ctr">
              <a:buNone/>
            </a:pPr>
            <a:endParaRPr lang="ru-RU" sz="2600" b="1" dirty="0" smtClean="0"/>
          </a:p>
          <a:p>
            <a:pPr algn="ctr">
              <a:buNone/>
            </a:pPr>
            <a:r>
              <a:rPr lang="ru-RU" sz="2600" b="1" dirty="0" smtClean="0"/>
              <a:t>Правила</a:t>
            </a:r>
          </a:p>
          <a:p>
            <a:pPr>
              <a:buNone/>
            </a:pPr>
            <a:r>
              <a:rPr lang="ru-RU" sz="2600" dirty="0" smtClean="0"/>
              <a:t>Один участник произносит слово </a:t>
            </a:r>
            <a:r>
              <a:rPr lang="ru-RU" sz="2600" i="1" dirty="0" err="1" smtClean="0"/>
              <a:t>орфоэпически</a:t>
            </a:r>
            <a:r>
              <a:rPr lang="ru-RU" sz="2600" i="1" dirty="0" smtClean="0"/>
              <a:t>, </a:t>
            </a:r>
            <a:r>
              <a:rPr lang="ru-RU" sz="2600" dirty="0" smtClean="0"/>
              <a:t>а тот, к кому он обращается, должен произнести слово </a:t>
            </a:r>
            <a:r>
              <a:rPr lang="ru-RU" sz="2600" i="1" dirty="0" err="1" smtClean="0"/>
              <a:t>орфографически</a:t>
            </a:r>
            <a:r>
              <a:rPr lang="ru-RU" sz="2600" dirty="0" smtClean="0"/>
              <a:t>.</a:t>
            </a:r>
          </a:p>
          <a:p>
            <a:pPr algn="ctr">
              <a:buNone/>
            </a:pPr>
            <a:r>
              <a:rPr lang="ru-RU" sz="2600" dirty="0" smtClean="0"/>
              <a:t>«Произношу </a:t>
            </a:r>
            <a:r>
              <a:rPr lang="en-US" sz="2600" dirty="0" smtClean="0"/>
              <a:t>[</a:t>
            </a:r>
            <a:r>
              <a:rPr lang="ru-RU" sz="2600" dirty="0" err="1" smtClean="0"/>
              <a:t>парахот</a:t>
            </a:r>
            <a:r>
              <a:rPr lang="en-US" sz="2600" dirty="0" smtClean="0"/>
              <a:t>]</a:t>
            </a:r>
            <a:r>
              <a:rPr lang="ru-RU" sz="2600" dirty="0" smtClean="0"/>
              <a:t> – </a:t>
            </a:r>
          </a:p>
          <a:p>
            <a:pPr algn="ctr">
              <a:buNone/>
            </a:pPr>
            <a:r>
              <a:rPr lang="ru-RU" sz="2600" dirty="0" smtClean="0"/>
              <a:t>бросает мяч – </a:t>
            </a:r>
          </a:p>
          <a:p>
            <a:pPr algn="ctr">
              <a:buNone/>
            </a:pPr>
            <a:r>
              <a:rPr lang="ru-RU" sz="2600" dirty="0" smtClean="0"/>
              <a:t>Пишу </a:t>
            </a:r>
            <a:r>
              <a:rPr lang="ru-RU" sz="2600" dirty="0" err="1" smtClean="0"/>
              <a:t>па-ро-ход</a:t>
            </a:r>
            <a:r>
              <a:rPr lang="ru-RU" sz="2600" dirty="0" smtClean="0"/>
              <a:t>».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Игра «Прочерк или буква?»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Суть упражнения в том, что ударную гласную нужно писать, а на месте безударных гласных следует  ставить прочерк.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Безударные гласные в корне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ru-RU" dirty="0" smtClean="0"/>
              <a:t>«Смотри в корень»</a:t>
            </a:r>
          </a:p>
          <a:p>
            <a:r>
              <a:rPr lang="ru-RU" dirty="0" smtClean="0"/>
              <a:t>«Объясни значение»</a:t>
            </a:r>
          </a:p>
          <a:p>
            <a:r>
              <a:rPr lang="ru-RU" dirty="0" smtClean="0"/>
              <a:t>«Измени форму слова»</a:t>
            </a:r>
          </a:p>
          <a:p>
            <a:r>
              <a:rPr lang="ru-RU" dirty="0" smtClean="0"/>
              <a:t>«Ищи родственников»</a:t>
            </a:r>
          </a:p>
          <a:p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86000" y="3733800"/>
          <a:ext cx="6223000" cy="2935287"/>
        </p:xfrm>
        <a:graphic>
          <a:graphicData uri="http://schemas.openxmlformats.org/presentationml/2006/ole">
            <p:oleObj spid="_x0000_s1027" name="Документ" r:id="rId3" imgW="6223325" imgH="324071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Приемы проверки безударного гласного</a:t>
            </a:r>
            <a:endParaRPr lang="ru-RU" dirty="0"/>
          </a:p>
        </p:txBody>
      </p:sp>
      <p:pic>
        <p:nvPicPr>
          <p:cNvPr id="2050" name="Picture 2" descr="C:\Users\ПК\Pictures\кор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6376" y="1600200"/>
            <a:ext cx="3720247" cy="4525963"/>
          </a:xfrm>
          <a:prstGeom prst="rect">
            <a:avLst/>
          </a:prstGeom>
          <a:noFill/>
        </p:spPr>
      </p:pic>
      <p:pic>
        <p:nvPicPr>
          <p:cNvPr id="2051" name="Picture 3" descr="C:\Users\ПК\Pictures\кор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438" y="1600200"/>
            <a:ext cx="389012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Приемы проверки безударного гласного</a:t>
            </a:r>
            <a:endParaRPr lang="ru-RU" dirty="0"/>
          </a:p>
        </p:txBody>
      </p:sp>
      <p:pic>
        <p:nvPicPr>
          <p:cNvPr id="3074" name="Picture 2" descr="C:\Users\ПК\Pictures\кор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97" y="1600200"/>
            <a:ext cx="3697205" cy="4525963"/>
          </a:xfrm>
          <a:prstGeom prst="rect">
            <a:avLst/>
          </a:prstGeom>
          <a:noFill/>
        </p:spPr>
      </p:pic>
      <p:pic>
        <p:nvPicPr>
          <p:cNvPr id="3075" name="Picture 3" descr="C:\Users\ПК\Pictures\кор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738" y="1600200"/>
            <a:ext cx="396352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39762"/>
          </a:xfrm>
        </p:spPr>
        <p:txBody>
          <a:bodyPr/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5800" y="533400"/>
            <a:ext cx="4041775" cy="639762"/>
          </a:xfrm>
        </p:spPr>
        <p:txBody>
          <a:bodyPr/>
          <a:lstStyle/>
          <a:p>
            <a:r>
              <a:rPr lang="ru-RU" dirty="0" smtClean="0"/>
              <a:t>Состав слова</a:t>
            </a:r>
            <a:endParaRPr lang="ru-RU" dirty="0"/>
          </a:p>
        </p:txBody>
      </p:sp>
      <p:pic>
        <p:nvPicPr>
          <p:cNvPr id="5122" name="Picture 2" descr="C:\Users\ПК\Pictures\суф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3539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5" name="Picture 7" descr="C:\Users\ПК\Pictures\3251.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85800"/>
            <a:ext cx="3716867" cy="5352288"/>
          </a:xfrm>
          <a:prstGeom prst="rect">
            <a:avLst/>
          </a:prstGeom>
          <a:noFill/>
        </p:spPr>
      </p:pic>
      <p:pic>
        <p:nvPicPr>
          <p:cNvPr id="27656" name="Picture 8" descr="C:\Users\ПК\Pictures\10057943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1944749" cy="2801079"/>
          </a:xfrm>
          <a:prstGeom prst="rect">
            <a:avLst/>
          </a:prstGeom>
          <a:noFill/>
        </p:spPr>
      </p:pic>
      <p:pic>
        <p:nvPicPr>
          <p:cNvPr id="27657" name="Picture 9" descr="C:\Users\ПК\Pictures\564a8782b00c11e380cd3085a918dd9e_ca260fee733c11e4811e3085a918dd9e..resiz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352800"/>
            <a:ext cx="1828800" cy="2772697"/>
          </a:xfrm>
          <a:prstGeom prst="rect">
            <a:avLst/>
          </a:prstGeom>
          <a:noFill/>
        </p:spPr>
      </p:pic>
      <p:pic>
        <p:nvPicPr>
          <p:cNvPr id="27658" name="Picture 10" descr="C:\Users\ПК\Pictures\uk59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68378"/>
            <a:ext cx="1981200" cy="2865372"/>
          </a:xfrm>
          <a:prstGeom prst="rect">
            <a:avLst/>
          </a:prstGeom>
          <a:noFill/>
        </p:spPr>
      </p:pic>
      <p:pic>
        <p:nvPicPr>
          <p:cNvPr id="27659" name="Picture 11" descr="C:\Users\ПК\Pictures\2036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54026"/>
            <a:ext cx="1905000" cy="274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21211396">
            <a:off x="343003" y="274650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Актуальность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ИНКЛЮЗИВНОЕ ОБРАЗОВАНИЕ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Инклюзивное (включающее) образование дает возможность всем учащимся в полном объеме участвовать в жизни коллектива детского сада, школы, института, в дошкольной и школьной жизни.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ОБРАЗОВАНИЕ ДЕТЕЙ С ОНР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Согласно данным статистики, увеличивается количество детей с речевыми нарушениями.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ЛОГОПЕДИЧЕСКИЕ ПРОБЛЕМЫ У ШКОЛЬНИКОВ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Ярко выраженные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Скрытые</a:t>
            </a:r>
            <a:endParaRPr lang="ru-RU" sz="3200" dirty="0"/>
          </a:p>
        </p:txBody>
      </p:sp>
      <p:pic>
        <p:nvPicPr>
          <p:cNvPr id="5122" name="Picture 2" descr="http://kalininabronsad3.edumsko.ru/uploads/5000/19235/persona/folders/20995_9e28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191000" cy="269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47800" y="59436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СЛУХ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4864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УСТНАЯ РЕЧЬ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7800" y="50292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ПАМЯТЬ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54864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УМ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53200" y="54864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ВОЛЯ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19400" y="54864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ЗНАНИЕ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19400" y="5943600"/>
            <a:ext cx="3733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ДВИЖЕНИЯ РУКИ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53200" y="59436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ЗРЕНИЕ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47800" y="4114800"/>
            <a:ext cx="647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СПИСЫВАНИЕ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5200" y="50292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САМОКОНТРОЛЬ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67400" y="50292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ВНИМАНИЕ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47800" y="3200400"/>
            <a:ext cx="647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ДИКТАНТ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47800" y="2286000"/>
            <a:ext cx="647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ИЗЛОЖЕНИЕ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47800" y="1371600"/>
            <a:ext cx="647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СОЧИНЕНИЕ</a:t>
            </a:r>
            <a:endParaRPr lang="ru-RU" sz="2800" b="1" dirty="0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447800" y="457200"/>
            <a:ext cx="64770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67400" y="381000"/>
            <a:ext cx="0" cy="8382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867400" y="381000"/>
            <a:ext cx="3124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ГРАМОТНОСТЬ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Игра «Стрелочники»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этой игре все участники являются стрелочниками, пропускающими "поезда" - рассказы. Послушав рассказ, стрелочник поднимает карточку с цифрой, соответствующей количеству  предложений в рассказе. Если цифра определена правильно, "поезд" благоприятно минует "станцию" А ученик продолжает игру. Тот, кто допустил ошибку, привел "поезд" к "крушению" - и выбывает из игры. Можно прочитать 3-5  текстов.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096000" cy="94456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Игра «Чтение в парах»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развитие фонематического слуха и внимательного </a:t>
            </a:r>
          </a:p>
          <a:p>
            <a:pPr>
              <a:buNone/>
            </a:pPr>
            <a:r>
              <a:rPr lang="ru-RU" dirty="0" smtClean="0"/>
              <a:t>чтения</a:t>
            </a:r>
          </a:p>
          <a:p>
            <a:pPr algn="ctr">
              <a:buNone/>
            </a:pPr>
            <a:r>
              <a:rPr lang="ru-RU" b="1" dirty="0" smtClean="0"/>
              <a:t>Правила </a:t>
            </a:r>
          </a:p>
          <a:p>
            <a:pPr>
              <a:buNone/>
            </a:pPr>
            <a:r>
              <a:rPr lang="ru-RU" dirty="0" smtClean="0"/>
              <a:t>    Один ученик читает вполголоса слова по таблице, а его сосед по парте внимательно слушает и выполняет задание:</a:t>
            </a:r>
          </a:p>
          <a:p>
            <a:pPr>
              <a:buFontTx/>
              <a:buChar char="-"/>
            </a:pPr>
            <a:r>
              <a:rPr lang="ru-RU" dirty="0" smtClean="0"/>
              <a:t>стучит по столу карандашом на каждый слог;</a:t>
            </a:r>
          </a:p>
          <a:p>
            <a:pPr>
              <a:buFontTx/>
              <a:buChar char="-"/>
            </a:pPr>
            <a:r>
              <a:rPr lang="ru-RU" dirty="0" smtClean="0"/>
              <a:t>стучит по столу карандашом, когда встретиться слог с определенным звуком;</a:t>
            </a:r>
          </a:p>
          <a:p>
            <a:pPr>
              <a:buFontTx/>
              <a:buChar char="-"/>
            </a:pPr>
            <a:r>
              <a:rPr lang="ru-RU" dirty="0" smtClean="0"/>
              <a:t>становится «помощником чтеца» ( учитывает допущенные ошибки и в конце объявляет, были ли ошибки и сколько их было.</a:t>
            </a:r>
          </a:p>
          <a:p>
            <a:pPr>
              <a:buNone/>
            </a:pPr>
            <a:r>
              <a:rPr lang="ru-RU" dirty="0" smtClean="0"/>
              <a:t>     Перед выполнением задания необходимо объяснить «чтецу», что тот не должен контролировать своё чтение, потому что контроль берет на себя «помощник».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500" b="1" dirty="0" smtClean="0">
                <a:solidFill>
                  <a:srgbClr val="002060"/>
                </a:solidFill>
              </a:rPr>
              <a:t>Умение внимательно читать помогает ученикам проверять написанные им тексты.</a:t>
            </a:r>
            <a:endParaRPr lang="ru-RU" sz="45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ds03.infourok.ru/uploads/ex/009b/00059262-5ecaf2d9/hello_html_a5675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28600"/>
            <a:ext cx="2514600" cy="207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Игра «Сортировка»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47800" y="1143001"/>
            <a:ext cx="6324600" cy="1219200"/>
          </a:xfrm>
        </p:spPr>
        <p:txBody>
          <a:bodyPr/>
          <a:lstStyle/>
          <a:p>
            <a:r>
              <a:rPr lang="ru-RU" dirty="0" smtClean="0"/>
              <a:t>Цель: выявление принципов русской орфографии.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00200" y="2590800"/>
          <a:ext cx="6096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дом</a:t>
                      </a:r>
                    </a:p>
                    <a:p>
                      <a:pPr algn="ctr"/>
                      <a:r>
                        <a:rPr lang="ru-RU" dirty="0" smtClean="0"/>
                        <a:t>белый</a:t>
                      </a:r>
                    </a:p>
                    <a:p>
                      <a:pPr algn="ctr"/>
                      <a:r>
                        <a:rPr lang="ru-RU" dirty="0" smtClean="0"/>
                        <a:t>плыву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сад</a:t>
                      </a:r>
                    </a:p>
                    <a:p>
                      <a:pPr algn="ctr"/>
                      <a:r>
                        <a:rPr lang="ru-RU" dirty="0" smtClean="0"/>
                        <a:t>лесной</a:t>
                      </a:r>
                    </a:p>
                    <a:p>
                      <a:pPr algn="ctr"/>
                      <a:r>
                        <a:rPr lang="ru-RU" dirty="0" smtClean="0"/>
                        <a:t>глядим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шоссе</a:t>
                      </a:r>
                    </a:p>
                    <a:p>
                      <a:pPr algn="ctr"/>
                      <a:r>
                        <a:rPr lang="ru-RU" dirty="0" smtClean="0"/>
                        <a:t>осина</a:t>
                      </a:r>
                    </a:p>
                    <a:p>
                      <a:pPr algn="ctr"/>
                      <a:r>
                        <a:rPr lang="ru-RU" dirty="0" smtClean="0"/>
                        <a:t>сорока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печка</a:t>
                      </a:r>
                    </a:p>
                    <a:p>
                      <a:pPr algn="ctr"/>
                      <a:r>
                        <a:rPr lang="ru-RU" dirty="0" smtClean="0"/>
                        <a:t>чудный</a:t>
                      </a:r>
                    </a:p>
                    <a:p>
                      <a:pPr algn="ctr"/>
                      <a:r>
                        <a:rPr lang="ru-RU" dirty="0" smtClean="0"/>
                        <a:t>живу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00200" y="4800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Игра «Что? Где? Почему?»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Сова  </a:t>
            </a:r>
            <a:r>
              <a:rPr lang="en-US" dirty="0" smtClean="0"/>
              <a:t>[</a:t>
            </a:r>
            <a:r>
              <a:rPr lang="ru-RU" dirty="0" err="1" smtClean="0"/>
              <a:t>сав</a:t>
            </a:r>
            <a:r>
              <a:rPr lang="ru-RU" b="1" dirty="0" err="1" smtClean="0"/>
              <a:t>а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dirty="0" smtClean="0"/>
              <a:t>Что?</a:t>
            </a:r>
          </a:p>
          <a:p>
            <a:r>
              <a:rPr lang="ru-RU" dirty="0" smtClean="0"/>
              <a:t>Безударный гласный </a:t>
            </a:r>
            <a:r>
              <a:rPr lang="en-US" dirty="0" smtClean="0"/>
              <a:t>[</a:t>
            </a:r>
            <a:r>
              <a:rPr lang="ru-RU" dirty="0" smtClean="0"/>
              <a:t>а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dirty="0" smtClean="0"/>
              <a:t>Где?</a:t>
            </a:r>
          </a:p>
          <a:p>
            <a:r>
              <a:rPr lang="ru-RU" dirty="0" smtClean="0"/>
              <a:t>В корне слова</a:t>
            </a:r>
          </a:p>
          <a:p>
            <a:r>
              <a:rPr lang="ru-RU" dirty="0" smtClean="0"/>
              <a:t>Почему?</a:t>
            </a:r>
          </a:p>
          <a:p>
            <a:r>
              <a:rPr lang="ru-RU" dirty="0" smtClean="0"/>
              <a:t>Проверочное слово - совы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Сапог</a:t>
            </a:r>
          </a:p>
          <a:p>
            <a:r>
              <a:rPr lang="ru-RU" dirty="0" smtClean="0"/>
              <a:t>Что?</a:t>
            </a:r>
          </a:p>
          <a:p>
            <a:r>
              <a:rPr lang="ru-RU" dirty="0" smtClean="0"/>
              <a:t>Безударный гласный </a:t>
            </a:r>
            <a:r>
              <a:rPr lang="en-US" dirty="0" smtClean="0"/>
              <a:t>[</a:t>
            </a:r>
            <a:r>
              <a:rPr lang="ru-RU" dirty="0" smtClean="0"/>
              <a:t>а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dirty="0" smtClean="0"/>
              <a:t>Где?</a:t>
            </a:r>
          </a:p>
          <a:p>
            <a:r>
              <a:rPr lang="ru-RU" dirty="0" smtClean="0"/>
              <a:t>В корне слова</a:t>
            </a:r>
          </a:p>
          <a:p>
            <a:r>
              <a:rPr lang="ru-RU" dirty="0" smtClean="0"/>
              <a:t>Почему?</a:t>
            </a:r>
          </a:p>
          <a:p>
            <a:r>
              <a:rPr lang="ru-RU" dirty="0" smtClean="0"/>
              <a:t>Словарное слово</a:t>
            </a:r>
          </a:p>
          <a:p>
            <a:r>
              <a:rPr lang="ru-RU" dirty="0" smtClean="0"/>
              <a:t>Что?</a:t>
            </a:r>
          </a:p>
          <a:p>
            <a:r>
              <a:rPr lang="ru-RU" dirty="0" smtClean="0"/>
              <a:t>Парный согласный </a:t>
            </a:r>
            <a:r>
              <a:rPr lang="en-US" dirty="0" smtClean="0"/>
              <a:t>[</a:t>
            </a:r>
            <a:r>
              <a:rPr lang="ru-RU" dirty="0" smtClean="0"/>
              <a:t>к</a:t>
            </a:r>
            <a:r>
              <a:rPr lang="en-US" dirty="0" smtClean="0"/>
              <a:t>]</a:t>
            </a:r>
            <a:endParaRPr lang="ru-RU" dirty="0" smtClean="0"/>
          </a:p>
          <a:p>
            <a:r>
              <a:rPr lang="ru-RU" dirty="0" smtClean="0"/>
              <a:t>Где?</a:t>
            </a:r>
          </a:p>
          <a:p>
            <a:r>
              <a:rPr lang="ru-RU" dirty="0" smtClean="0"/>
              <a:t>На конце слова</a:t>
            </a:r>
          </a:p>
          <a:p>
            <a:r>
              <a:rPr lang="ru-RU" dirty="0" smtClean="0"/>
              <a:t>Почему?</a:t>
            </a:r>
          </a:p>
          <a:p>
            <a:r>
              <a:rPr lang="ru-RU" dirty="0" smtClean="0"/>
              <a:t>Проверочное слово - сапоги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 достижений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Каждое верное объяснение приносит ученику 1 балл.</a:t>
            </a:r>
          </a:p>
          <a:p>
            <a:r>
              <a:rPr lang="ru-RU" dirty="0" smtClean="0"/>
              <a:t>Каждые 10 баллов – отмечаются значком (звездочка)</a:t>
            </a:r>
          </a:p>
          <a:p>
            <a:r>
              <a:rPr lang="ru-RU" dirty="0" smtClean="0"/>
              <a:t>Ученик, набравший 100 баллов становится магистром игры. Получает наклейку с изображением магистерской шапочки.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545</Words>
  <Application>Microsoft Office PowerPoint</Application>
  <PresentationFormat>Экран (4:3)</PresentationFormat>
  <Paragraphs>118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Документ</vt:lpstr>
      <vt:lpstr>ПРЕОДОЛЕНИЕ НАРУШЕНИЙ ПИСЬМА У ШКОЛЬНИКОВ</vt:lpstr>
      <vt:lpstr>Актуальность</vt:lpstr>
      <vt:lpstr>ЛОГОПЕДИЧЕСКИЕ ПРОБЛЕМЫ У ШКОЛЬНИКОВ</vt:lpstr>
      <vt:lpstr>Слайд 4</vt:lpstr>
      <vt:lpstr>Игра «Стрелочники»</vt:lpstr>
      <vt:lpstr>Игра «Чтение в парах»</vt:lpstr>
      <vt:lpstr>Игра «Сортировка»</vt:lpstr>
      <vt:lpstr>Игра «Что? Где? Почему?»</vt:lpstr>
      <vt:lpstr>Лист достижений</vt:lpstr>
      <vt:lpstr>Игра с мячом «Произношу - пишу»</vt:lpstr>
      <vt:lpstr>Игра «Прочерк или буква?»</vt:lpstr>
      <vt:lpstr>Безударные гласные в корне</vt:lpstr>
      <vt:lpstr>Приемы проверки безударного гласного</vt:lpstr>
      <vt:lpstr>Приемы проверки безударного гласного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59</cp:revision>
  <dcterms:created xsi:type="dcterms:W3CDTF">2016-11-07T03:21:46Z</dcterms:created>
  <dcterms:modified xsi:type="dcterms:W3CDTF">2017-02-02T04:51:50Z</dcterms:modified>
</cp:coreProperties>
</file>