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57" r:id="rId9"/>
    <p:sldId id="266" r:id="rId10"/>
    <p:sldId id="267" r:id="rId11"/>
    <p:sldId id="268" r:id="rId12"/>
    <p:sldId id="265" r:id="rId13"/>
    <p:sldId id="269" r:id="rId14"/>
    <p:sldId id="270" r:id="rId15"/>
    <p:sldId id="271" r:id="rId16"/>
    <p:sldId id="272" r:id="rId17"/>
    <p:sldId id="273" r:id="rId18"/>
    <p:sldId id="278" r:id="rId19"/>
    <p:sldId id="281" r:id="rId20"/>
    <p:sldId id="283" r:id="rId21"/>
    <p:sldId id="284" r:id="rId22"/>
    <p:sldId id="286" r:id="rId23"/>
    <p:sldId id="275" r:id="rId24"/>
    <p:sldId id="276" r:id="rId25"/>
    <p:sldId id="277" r:id="rId26"/>
    <p:sldId id="282" r:id="rId27"/>
    <p:sldId id="279" r:id="rId28"/>
    <p:sldId id="280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501328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openclass.ru/node/501329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495750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514100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515592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51473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wiki-pages/15736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class.ru/node/365367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penclass.ru/node/369297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05" y="0"/>
            <a:ext cx="93153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6400" y="762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33CC"/>
                </a:solidFill>
              </a:rPr>
              <a:t>Применение эффективных технологий  при подготовке  обучающихся  9 классов  к ОГЭ (организация  консультаций и конкурсов)  </a:t>
            </a:r>
            <a:r>
              <a:rPr lang="ru-RU" dirty="0" smtClean="0">
                <a:solidFill>
                  <a:srgbClr val="0033CC"/>
                </a:solidFill>
              </a:rPr>
              <a:t/>
            </a:r>
            <a:br>
              <a:rPr lang="ru-RU" dirty="0" smtClean="0">
                <a:solidFill>
                  <a:srgbClr val="0033CC"/>
                </a:solidFill>
              </a:rPr>
            </a:br>
            <a:endParaRPr lang="ru-RU" dirty="0">
              <a:solidFill>
                <a:srgbClr val="0033C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86200" y="4953000"/>
            <a:ext cx="52578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0033CC"/>
                </a:solidFill>
              </a:rPr>
              <a:t>Алексеева Лариса Александровна,</a:t>
            </a:r>
          </a:p>
          <a:p>
            <a:pPr algn="r"/>
            <a:r>
              <a:rPr lang="ru-RU" sz="2000" dirty="0" smtClean="0">
                <a:solidFill>
                  <a:srgbClr val="0033CC"/>
                </a:solidFill>
              </a:rPr>
              <a:t> учитель химии МАОУ СОШ №26 г.Балаково</a:t>
            </a:r>
            <a:endParaRPr lang="ru-RU" sz="2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Конкурсы по подготовке к экзаменам по химии</a:t>
            </a:r>
            <a:endParaRPr lang="ru-RU" sz="2400" b="1" dirty="0">
              <a:solidFill>
                <a:srgbClr val="0033CC"/>
              </a:solidFill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520" t="20203" r="20656" b="34339"/>
          <a:stretch>
            <a:fillRect/>
          </a:stretch>
        </p:blipFill>
        <p:spPr bwMode="auto">
          <a:xfrm>
            <a:off x="949107" y="685801"/>
            <a:ext cx="6823293" cy="268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676400" y="3276600"/>
            <a:ext cx="5304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http://www.openclass.ru/node/501328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l="18741" t="20833" r="22108" b="39583"/>
          <a:stretch>
            <a:fillRect/>
          </a:stretch>
        </p:blipFill>
        <p:spPr bwMode="auto">
          <a:xfrm>
            <a:off x="990600" y="3581400"/>
            <a:ext cx="6934200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057400" y="6172200"/>
            <a:ext cx="390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http://www.openclass.ru/node/501329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8210" t="20833" r="19180" b="9375"/>
          <a:stretch>
            <a:fillRect/>
          </a:stretch>
        </p:blipFill>
        <p:spPr bwMode="auto">
          <a:xfrm>
            <a:off x="0" y="0"/>
            <a:ext cx="911897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4600" y="58674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http://www.openclass.ru/node/495750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0833" r="19180" b="9019"/>
          <a:stretch>
            <a:fillRect/>
          </a:stretch>
        </p:blipFill>
        <p:spPr bwMode="auto">
          <a:xfrm>
            <a:off x="-1" y="0"/>
            <a:ext cx="91570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62200" y="6019800"/>
            <a:ext cx="525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http://www.openclass.ru/node/514100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14583" r="21523" b="6250"/>
          <a:stretch>
            <a:fillRect/>
          </a:stretch>
        </p:blipFill>
        <p:spPr bwMode="auto">
          <a:xfrm>
            <a:off x="0" y="0"/>
            <a:ext cx="9144000" cy="68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4600" y="1447800"/>
            <a:ext cx="464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http://www.openclass.ru/node/515592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8741" t="20833" r="19766" b="24479"/>
          <a:stretch>
            <a:fillRect/>
          </a:stretch>
        </p:blipFill>
        <p:spPr bwMode="auto">
          <a:xfrm>
            <a:off x="152400" y="0"/>
            <a:ext cx="8991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953000" y="1828800"/>
            <a:ext cx="3902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http://www.openclass.ru/node/514734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 l="19546" t="21875" r="18375" b="43750"/>
          <a:stretch>
            <a:fillRect/>
          </a:stretch>
        </p:blipFill>
        <p:spPr bwMode="auto">
          <a:xfrm>
            <a:off x="609600" y="4038600"/>
            <a:ext cx="8305800" cy="258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0033CC"/>
                </a:solidFill>
              </a:rPr>
              <a:t>Мастер классы</a:t>
            </a:r>
            <a:endParaRPr lang="ru-RU" sz="2800" b="1" dirty="0">
              <a:solidFill>
                <a:srgbClr val="0033CC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21875" r="6881" b="13542"/>
          <a:stretch>
            <a:fillRect/>
          </a:stretch>
        </p:blipFill>
        <p:spPr bwMode="auto">
          <a:xfrm>
            <a:off x="0" y="762000"/>
            <a:ext cx="8915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438400" y="5562600"/>
            <a:ext cx="44123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http://www.openclass.ru/wiki-pages/157360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http://www.openclass.ru/node/365367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33333" r="12738" b="26042"/>
          <a:stretch>
            <a:fillRect/>
          </a:stretch>
        </p:blipFill>
        <p:spPr bwMode="auto">
          <a:xfrm>
            <a:off x="0" y="0"/>
            <a:ext cx="9144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24400" y="762000"/>
            <a:ext cx="3902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http://www.openclass.ru/node/365367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 l="18375" t="21875" r="17204" b="30208"/>
          <a:stretch>
            <a:fillRect/>
          </a:stretch>
        </p:blipFill>
        <p:spPr bwMode="auto">
          <a:xfrm>
            <a:off x="-1" y="2971800"/>
            <a:ext cx="914400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7570" t="20833" r="18594" b="65625"/>
          <a:stretch>
            <a:fillRect/>
          </a:stretch>
        </p:blipFill>
        <p:spPr bwMode="auto">
          <a:xfrm>
            <a:off x="304800" y="0"/>
            <a:ext cx="8305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20717" t="17708" r="19546" b="12500"/>
          <a:stretch>
            <a:fillRect/>
          </a:stretch>
        </p:blipFill>
        <p:spPr bwMode="auto">
          <a:xfrm>
            <a:off x="533400" y="990600"/>
            <a:ext cx="8001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667000" y="6211669"/>
            <a:ext cx="426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http://www.openclass.ru/node/369297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20338" y="3752652"/>
            <a:ext cx="4038981" cy="6429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Верно 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20335" y="2822946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20339" y="4724102"/>
            <a:ext cx="4038980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Неверно</a:t>
            </a:r>
            <a:endParaRPr lang="ru-RU" sz="2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20336" y="1857655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66425" y="3750690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3)</a:t>
            </a:r>
            <a:r>
              <a:rPr lang="en-US" sz="2400" b="1" dirty="0" smtClean="0">
                <a:solidFill>
                  <a:schemeClr val="tx1"/>
                </a:solidFill>
              </a:rPr>
              <a:t>NH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Cl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52358" y="4694039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4)</a:t>
            </a:r>
            <a:r>
              <a:rPr lang="en-US" sz="2400" b="1" dirty="0" smtClean="0">
                <a:solidFill>
                  <a:schemeClr val="tx1"/>
                </a:solidFill>
              </a:rPr>
              <a:t> 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SeO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4</a:t>
            </a:r>
            <a:endParaRPr lang="ru-RU" sz="2400" baseline="-250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58410" y="2780406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2)</a:t>
            </a:r>
            <a:r>
              <a:rPr lang="en-US" sz="2400" b="1" dirty="0" smtClean="0">
                <a:solidFill>
                  <a:schemeClr val="tx1"/>
                </a:solidFill>
              </a:rPr>
              <a:t> C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</a:rPr>
              <a:t>H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endParaRPr lang="ru-RU" sz="2400" baseline="-250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352357" y="1842406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 Br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2</a:t>
            </a:r>
            <a:endParaRPr lang="ru-RU" sz="2400" baseline="-25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2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4.Из предложенного перечня выберите два соединения, в которых присутствует ионная связь</a:t>
            </a:r>
            <a:endParaRPr lang="ru-RU" sz="32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857224" y="5000066"/>
            <a:ext cx="1357322" cy="5749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8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3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857224" y="5805264"/>
            <a:ext cx="1357322" cy="576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rmAutofit fontScale="92500" lnSpcReduction="100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ТР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32061" y="5761988"/>
            <a:ext cx="4038981" cy="6429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Верно </a:t>
            </a:r>
            <a:endParaRPr lang="ru-RU" sz="24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378148" y="5689687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5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AlCl</a:t>
            </a:r>
            <a:r>
              <a:rPr lang="en-US" sz="2400" b="1" baseline="-25000" dirty="0" smtClean="0">
                <a:solidFill>
                  <a:schemeClr val="tx1"/>
                </a:solidFill>
              </a:rPr>
              <a:t>3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303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6217200" y="1105200"/>
            <a:ext cx="1580400" cy="655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/>
              <a:t>Верно 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396800" y="20628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7200" y="20448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396800" y="11052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96800" y="11052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712788" indent="-34925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1)19,9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96800" y="2062800"/>
            <a:ext cx="1580400" cy="6552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712788" indent="-34925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2)25,8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17200" y="20448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712788" indent="-349250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4)12,9 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17200" y="1105200"/>
            <a:ext cx="1580400" cy="6552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36575" indent="-361950" algn="ctr">
              <a:tabLst>
                <a:tab pos="620713" algn="l"/>
              </a:tabLst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3)21,2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16" y="14986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+mj-lt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+mj-lt"/>
              </a:rPr>
              <a:t>Какую массу карбонат натрия растворили в избытке соляной кислоты, если объем выделившегося газа равен 4,48 л?</a:t>
            </a:r>
            <a:endParaRPr lang="ru-RU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58948" y="3068960"/>
            <a:ext cx="8575136" cy="3024336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Na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 + 2HCl = 2NaCl + 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 + H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O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1)</a:t>
            </a:r>
            <a:r>
              <a:rPr lang="en-US" sz="2400" b="1" dirty="0" smtClean="0">
                <a:solidFill>
                  <a:srgbClr val="002060"/>
                </a:solidFill>
              </a:rPr>
              <a:t>n(CO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) = V(CO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V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m</a:t>
            </a:r>
            <a:r>
              <a:rPr lang="ru-RU" sz="2400" b="1" dirty="0" smtClean="0">
                <a:solidFill>
                  <a:srgbClr val="002060"/>
                </a:solidFill>
              </a:rPr>
              <a:t> = 4,48 : 22,4 = </a:t>
            </a:r>
            <a:r>
              <a:rPr lang="en-US" sz="2400" b="1" dirty="0" smtClean="0">
                <a:solidFill>
                  <a:srgbClr val="002060"/>
                </a:solidFill>
              </a:rPr>
              <a:t>0</a:t>
            </a:r>
            <a:r>
              <a:rPr lang="ru-RU" sz="2400" b="1" dirty="0" smtClean="0">
                <a:solidFill>
                  <a:srgbClr val="002060"/>
                </a:solidFill>
              </a:rPr>
              <a:t>,</a:t>
            </a:r>
            <a:r>
              <a:rPr lang="en-US" sz="2400" b="1" dirty="0" smtClean="0">
                <a:solidFill>
                  <a:srgbClr val="002060"/>
                </a:solidFill>
              </a:rPr>
              <a:t> 2 </a:t>
            </a:r>
            <a:r>
              <a:rPr lang="ru-RU" sz="2400" b="1" dirty="0" smtClean="0">
                <a:solidFill>
                  <a:srgbClr val="002060"/>
                </a:solidFill>
              </a:rPr>
              <a:t>(моль)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2)По уравнению реакции:</a:t>
            </a:r>
            <a:r>
              <a:rPr lang="en-US" sz="2400" b="1" dirty="0" smtClean="0">
                <a:solidFill>
                  <a:srgbClr val="002060"/>
                </a:solidFill>
              </a:rPr>
              <a:t> n(Na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) = n(CO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) = 0</a:t>
            </a:r>
            <a:r>
              <a:rPr lang="ru-RU" sz="2400" b="1" dirty="0" smtClean="0">
                <a:solidFill>
                  <a:srgbClr val="002060"/>
                </a:solidFill>
              </a:rPr>
              <a:t>,2 моль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3)</a:t>
            </a:r>
            <a:r>
              <a:rPr lang="en-US" sz="2400" b="1" dirty="0" smtClean="0">
                <a:solidFill>
                  <a:srgbClr val="002060"/>
                </a:solidFill>
              </a:rPr>
              <a:t>m(Na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) = M ∙ n(Na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2</a:t>
            </a:r>
            <a:r>
              <a:rPr lang="en-US" sz="2400" b="1" dirty="0" smtClean="0">
                <a:solidFill>
                  <a:srgbClr val="002060"/>
                </a:solidFill>
              </a:rPr>
              <a:t>CO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2400" b="1" dirty="0" smtClean="0">
                <a:solidFill>
                  <a:srgbClr val="002060"/>
                </a:solidFill>
              </a:rPr>
              <a:t>) = 106 </a:t>
            </a:r>
            <a:r>
              <a:rPr lang="ru-RU" sz="2400" b="1" dirty="0" smtClean="0">
                <a:solidFill>
                  <a:srgbClr val="002060"/>
                </a:solidFill>
              </a:rPr>
              <a:t>г</a:t>
            </a:r>
            <a:r>
              <a:rPr lang="en-US" sz="2400" b="1" dirty="0" smtClean="0">
                <a:solidFill>
                  <a:srgbClr val="002060"/>
                </a:solidFill>
              </a:rPr>
              <a:t>/</a:t>
            </a:r>
            <a:r>
              <a:rPr lang="ru-RU" sz="2400" b="1" dirty="0">
                <a:solidFill>
                  <a:srgbClr val="002060"/>
                </a:solidFill>
              </a:rPr>
              <a:t>моль ∙ 0,2 </a:t>
            </a:r>
            <a:r>
              <a:rPr lang="ru-RU" sz="2400" b="1" dirty="0" smtClean="0">
                <a:solidFill>
                  <a:srgbClr val="002060"/>
                </a:solidFill>
              </a:rPr>
              <a:t>моль = 21,2 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754648" y="6457456"/>
            <a:ext cx="358872" cy="354824"/>
          </a:xfrm>
          <a:prstGeom prst="actionButtonForwardNex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2315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6505" y="0"/>
            <a:ext cx="9315338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33CC"/>
                </a:solidFill>
              </a:rPr>
              <a:t>С чего же лучше всего начать подготовку к ОГЭ и ЕГЭ по химии? Несомненно, с систематического повышения квалификации учителя по предмету, практических семинаров, самообразования учителя.</a:t>
            </a:r>
          </a:p>
          <a:p>
            <a:pPr>
              <a:buNone/>
            </a:pPr>
            <a:r>
              <a:rPr lang="ru-RU" b="1" dirty="0" smtClean="0">
                <a:solidFill>
                  <a:srgbClr val="0033CC"/>
                </a:solidFill>
              </a:rPr>
              <a:t>              </a:t>
            </a:r>
            <a:endParaRPr lang="ru-RU" dirty="0" smtClean="0">
              <a:solidFill>
                <a:srgbClr val="0033CC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48913" y="3905052"/>
            <a:ext cx="4038981" cy="6429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Верно 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48910" y="2975346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48914" y="4876502"/>
            <a:ext cx="4038980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Неверно</a:t>
            </a:r>
            <a:endParaRPr lang="ru-RU" sz="2400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48911" y="2010055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557" y="3846379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3)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28558" y="4817864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азота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34610" y="2904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магния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428557" y="1966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хлора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3296"/>
            <a:ext cx="76495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1. </a:t>
            </a:r>
            <a:r>
              <a:rPr lang="ru-RU" sz="3200" b="1" dirty="0" smtClean="0">
                <a:latin typeface="+mj-lt"/>
              </a:rPr>
              <a:t>На данном рисунке изображена модель атома</a:t>
            </a:r>
            <a:endParaRPr lang="ru-RU" sz="3200" b="1" dirty="0">
              <a:latin typeface="+mj-lt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92" y="53295"/>
            <a:ext cx="1345927" cy="1379297"/>
          </a:xfrm>
          <a:prstGeom prst="rect">
            <a:avLst/>
          </a:prstGeom>
        </p:spPr>
      </p:pic>
      <p:sp>
        <p:nvSpPr>
          <p:cNvPr id="32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857224" y="5000066"/>
            <a:ext cx="1357322" cy="5749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8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3" name="Содержимое 8">
            <a:hlinkClick r:id="rId4" action="ppaction://hlinksldjump"/>
          </p:cNvPr>
          <p:cNvSpPr txBox="1">
            <a:spLocks/>
          </p:cNvSpPr>
          <p:nvPr/>
        </p:nvSpPr>
        <p:spPr>
          <a:xfrm>
            <a:off x="857224" y="5805264"/>
            <a:ext cx="1357322" cy="576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rmAutofit fontScale="92500" lnSpcReduction="100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ТР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754648" y="6457456"/>
            <a:ext cx="358872" cy="354824"/>
          </a:xfrm>
          <a:prstGeom prst="actionButtonForwardNex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30393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кругленный прямоугольник 21"/>
          <p:cNvSpPr/>
          <p:nvPr/>
        </p:nvSpPr>
        <p:spPr>
          <a:xfrm>
            <a:off x="2548913" y="3905052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</a:t>
            </a:r>
            <a:r>
              <a:rPr lang="ru-RU" sz="2400" b="1" dirty="0" smtClean="0"/>
              <a:t>еверно </a:t>
            </a:r>
            <a:endParaRPr lang="ru-RU" sz="24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548910" y="2975346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48914" y="4876502"/>
            <a:ext cx="4038980" cy="6429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Верно</a:t>
            </a:r>
            <a:endParaRPr lang="ru-RU" sz="2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48911" y="2010055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428557" y="3846379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3)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Si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28558" y="4817864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4)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434610" y="2904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2)</a:t>
            </a:r>
            <a:r>
              <a:rPr lang="en-US" sz="2400" b="1" dirty="0" smtClean="0">
                <a:solidFill>
                  <a:schemeClr val="tx1"/>
                </a:solidFill>
              </a:rPr>
              <a:t> Al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557" y="1966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tx1"/>
                </a:solidFill>
              </a:rPr>
              <a:t>1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  <a:r>
              <a:rPr lang="en-US" sz="2400" b="1" dirty="0" smtClean="0">
                <a:solidFill>
                  <a:schemeClr val="tx1"/>
                </a:solidFill>
              </a:rPr>
              <a:t> Mg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74" y="3523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6643688" algn="l"/>
              </a:tabLst>
            </a:pPr>
            <a:r>
              <a:rPr lang="ru-RU" sz="3200" b="1" dirty="0">
                <a:latin typeface="+mj-lt"/>
              </a:rPr>
              <a:t>2. </a:t>
            </a:r>
            <a:r>
              <a:rPr lang="ru-RU" sz="3200" b="1" dirty="0" smtClean="0">
                <a:latin typeface="+mj-lt"/>
              </a:rPr>
              <a:t>Наибольшей окислительной способностью обладает</a:t>
            </a:r>
            <a:endParaRPr lang="ru-RU" sz="3200" b="1" dirty="0">
              <a:latin typeface="+mj-lt"/>
            </a:endParaRPr>
          </a:p>
        </p:txBody>
      </p:sp>
      <p:sp>
        <p:nvSpPr>
          <p:cNvPr id="31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857224" y="5000066"/>
            <a:ext cx="1357322" cy="5749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8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2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857224" y="5805264"/>
            <a:ext cx="1357322" cy="576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rmAutofit fontScale="92500" lnSpcReduction="100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ТР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754648" y="6457456"/>
            <a:ext cx="358872" cy="354824"/>
          </a:xfrm>
          <a:prstGeom prst="actionButtonForwardNex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58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Скругленный прямоугольник 22"/>
          <p:cNvSpPr/>
          <p:nvPr/>
        </p:nvSpPr>
        <p:spPr>
          <a:xfrm>
            <a:off x="2548913" y="3905052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</a:t>
            </a:r>
            <a:r>
              <a:rPr lang="ru-RU" sz="2400" b="1" dirty="0" smtClean="0"/>
              <a:t>еверно </a:t>
            </a:r>
            <a:endParaRPr lang="ru-RU" sz="24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548910" y="2975346"/>
            <a:ext cx="4038981" cy="642938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Верно</a:t>
            </a:r>
            <a:endParaRPr lang="ru-RU" sz="24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48914" y="4876502"/>
            <a:ext cx="4038980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</a:t>
            </a:r>
            <a:r>
              <a:rPr lang="ru-RU" sz="2400" b="1" dirty="0" smtClean="0"/>
              <a:t>еверно</a:t>
            </a:r>
            <a:endParaRPr lang="ru-RU" sz="2400" b="1" dirty="0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2548911" y="2010055"/>
            <a:ext cx="4038981" cy="6429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/>
              <a:t>Неверно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28557" y="3846379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3)ковалентная неполярная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428558" y="4817864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4)металлическая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34610" y="2904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2)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28557" y="1966231"/>
            <a:ext cx="4335169" cy="785812"/>
          </a:xfrm>
          <a:prstGeom prst="round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36000">
                <a:schemeClr val="accent2">
                  <a:lumMod val="60000"/>
                  <a:lumOff val="40000"/>
                </a:schemeClr>
              </a:gs>
              <a:gs pos="83000">
                <a:schemeClr val="accent2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solidFill>
              <a:schemeClr val="accent4">
                <a:shade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1)ковалентная полярная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25990" y="30327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+mj-lt"/>
              </a:rPr>
              <a:t>3.</a:t>
            </a:r>
            <a:r>
              <a:rPr lang="en-US" sz="3200" b="1" dirty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Химическая связь в хлориде кальция:</a:t>
            </a:r>
            <a:endParaRPr lang="ru-RU" sz="3200" b="1" dirty="0">
              <a:latin typeface="+mj-lt"/>
            </a:endParaRPr>
          </a:p>
        </p:txBody>
      </p:sp>
      <p:sp>
        <p:nvSpPr>
          <p:cNvPr id="31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857224" y="5000066"/>
            <a:ext cx="1357322" cy="57492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85000" lnSpcReduction="2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32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857224" y="5805264"/>
            <a:ext cx="1357322" cy="57606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rmAutofit fontScale="92500" lnSpcReduction="100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ТР</a:t>
            </a:r>
            <a:endParaRPr lang="ru-RU" sz="28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34" name="Управляющая кнопка: далее 33">
            <a:hlinkClick r:id="" action="ppaction://hlinkshowjump?jump=nextslide" highlightClick="1"/>
          </p:cNvPr>
          <p:cNvSpPr/>
          <p:nvPr/>
        </p:nvSpPr>
        <p:spPr>
          <a:xfrm>
            <a:off x="8754648" y="6457456"/>
            <a:ext cx="358872" cy="354824"/>
          </a:xfrm>
          <a:prstGeom prst="actionButtonForwardNex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0155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1537867" y="4083032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22998" y="3432545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519282" y="2726301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511852" y="2076253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530437" y="4715375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11873" y="234195"/>
            <a:ext cx="89321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4. В каких веществах реализуются ковалентные неполярные связи? </a:t>
            </a:r>
            <a:endParaRPr lang="ru-RU" sz="2600" dirty="0"/>
          </a:p>
        </p:txBody>
      </p:sp>
      <p:sp>
        <p:nvSpPr>
          <p:cNvPr id="31752" name="AutoShape 8" descr="https://ege.sdamgia.ru/formula/svg/1f/1f97ded0269589e6de9986986596b429.svg"/>
          <p:cNvSpPr>
            <a:spLocks noChangeAspect="1" noChangeArrowheads="1"/>
          </p:cNvSpPr>
          <p:nvPr/>
        </p:nvSpPr>
        <p:spPr bwMode="auto">
          <a:xfrm>
            <a:off x="323850" y="-34131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3" name="AutoShape 9" descr="https://ege.sdamgia.ru/formula/svg/85/856c13ea462b902de23a382b196b9be7.svg"/>
          <p:cNvSpPr>
            <a:spLocks noChangeAspect="1" noChangeArrowheads="1"/>
          </p:cNvSpPr>
          <p:nvPr/>
        </p:nvSpPr>
        <p:spPr bwMode="auto">
          <a:xfrm>
            <a:off x="323850" y="-204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4" name="AutoShape 10" descr="https://ege.sdamgia.ru/formula/svg/16/162b23614f3de15ba9c77440d9b75780.svg"/>
          <p:cNvSpPr>
            <a:spLocks noChangeAspect="1" noChangeArrowheads="1"/>
          </p:cNvSpPr>
          <p:nvPr/>
        </p:nvSpPr>
        <p:spPr bwMode="auto">
          <a:xfrm>
            <a:off x="323850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5" name="AutoShape 11" descr="https://ege.sdamgia.ru/formula/svg/36/3686652d30ab349eeca6b685067d23ec.svg"/>
          <p:cNvSpPr>
            <a:spLocks noChangeAspect="1" noChangeArrowheads="1"/>
          </p:cNvSpPr>
          <p:nvPr/>
        </p:nvSpPr>
        <p:spPr bwMode="auto">
          <a:xfrm>
            <a:off x="323850" y="682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6" name="AutoShape 12" descr="https://ege.sdamgia.ru/formula/svg/c9/c9bbec5fa4fbbb684bb229df3808557e.svg"/>
          <p:cNvSpPr>
            <a:spLocks noChangeAspect="1" noChangeArrowheads="1"/>
          </p:cNvSpPr>
          <p:nvPr/>
        </p:nvSpPr>
        <p:spPr bwMode="auto">
          <a:xfrm>
            <a:off x="323850" y="204788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9" name="AutoShape 15" descr="https://ege.sdamgia.ru/formula/svg/85/856c13ea462b902de23a382b196b9be7.svg"/>
          <p:cNvSpPr>
            <a:spLocks noChangeAspect="1" noChangeArrowheads="1"/>
          </p:cNvSpPr>
          <p:nvPr/>
        </p:nvSpPr>
        <p:spPr bwMode="auto">
          <a:xfrm>
            <a:off x="323850" y="-20478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0" name="AutoShape 16" descr="https://ege.sdamgia.ru/formula/svg/16/162b23614f3de15ba9c77440d9b75780.svg"/>
          <p:cNvSpPr>
            <a:spLocks noChangeAspect="1" noChangeArrowheads="1"/>
          </p:cNvSpPr>
          <p:nvPr/>
        </p:nvSpPr>
        <p:spPr bwMode="auto">
          <a:xfrm>
            <a:off x="323850" y="-682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61" name="AutoShape 17" descr="https://ege.sdamgia.ru/formula/svg/36/3686652d30ab349eeca6b685067d23ec.svg"/>
          <p:cNvSpPr>
            <a:spLocks noChangeAspect="1" noChangeArrowheads="1"/>
          </p:cNvSpPr>
          <p:nvPr/>
        </p:nvSpPr>
        <p:spPr bwMode="auto">
          <a:xfrm>
            <a:off x="323850" y="68263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485099" y="2048108"/>
            <a:ext cx="719125" cy="52410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490547" y="2702314"/>
            <a:ext cx="709962" cy="51742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1489770" y="3401124"/>
            <a:ext cx="729323" cy="5315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507401" y="4044176"/>
            <a:ext cx="719126" cy="5241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502735" y="4687229"/>
            <a:ext cx="708924" cy="5166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5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294793" y="2040001"/>
            <a:ext cx="8944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H</a:t>
            </a:r>
            <a:r>
              <a:rPr lang="en-US" sz="2800" baseline="-25000" dirty="0" smtClean="0"/>
              <a:t>2</a:t>
            </a:r>
            <a:endParaRPr lang="ru-RU" sz="2800" baseline="-250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266146" y="2709076"/>
            <a:ext cx="1316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CaCO</a:t>
            </a:r>
            <a:r>
              <a:rPr lang="en-US" sz="2800" baseline="-25000" dirty="0" smtClean="0"/>
              <a:t>3</a:t>
            </a:r>
            <a:endParaRPr lang="ru-RU" sz="2800" baseline="-2500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2290959" y="3389300"/>
            <a:ext cx="856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CO</a:t>
            </a:r>
            <a:r>
              <a:rPr lang="en-US" sz="2800" baseline="-25000" dirty="0" smtClean="0"/>
              <a:t>2</a:t>
            </a:r>
            <a:endParaRPr lang="ru-RU" sz="2800" baseline="-25000" dirty="0" smtClean="0"/>
          </a:p>
        </p:txBody>
      </p:sp>
      <p:sp>
        <p:nvSpPr>
          <p:cNvPr id="43" name="Прямоугольник 42"/>
          <p:cNvSpPr/>
          <p:nvPr/>
        </p:nvSpPr>
        <p:spPr>
          <a:xfrm>
            <a:off x="2275069" y="4036070"/>
            <a:ext cx="837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CH</a:t>
            </a:r>
            <a:r>
              <a:rPr lang="en-US" sz="2800" baseline="-25000" dirty="0" smtClean="0"/>
              <a:t>4</a:t>
            </a:r>
            <a:endParaRPr lang="ru-RU" sz="2800" baseline="-25000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2276940" y="4660539"/>
            <a:ext cx="18028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C </a:t>
            </a:r>
            <a:r>
              <a:rPr lang="ru-RU" sz="2800" dirty="0" smtClean="0"/>
              <a:t>(алмаз)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65149" y="5642517"/>
            <a:ext cx="1321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Ответ:</a:t>
            </a: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/>
        </p:nvGraphicFramePr>
        <p:xfrm>
          <a:off x="5471530" y="5597912"/>
          <a:ext cx="1549786" cy="6081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893"/>
                <a:gridCol w="774893"/>
              </a:tblGrid>
              <a:tr h="608113"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>
                    <a:noFill/>
                  </a:tcPr>
                </a:tc>
              </a:tr>
            </a:tbl>
          </a:graphicData>
        </a:graphic>
      </p:graphicFrame>
      <p:sp>
        <p:nvSpPr>
          <p:cNvPr id="52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2005799" y="5782963"/>
            <a:ext cx="1357322" cy="576063"/>
          </a:xfrm>
          <a:prstGeom prst="snip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rmAutofit fontScale="92500" lnSpcReduction="20000"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0033CC"/>
                </a:solidFill>
                <a:cs typeface="Times New Roman" pitchFamily="18" charset="0"/>
              </a:rPr>
              <a:t>ТР</a:t>
            </a:r>
            <a:endParaRPr lang="ru-RU" sz="31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53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388873" y="5780651"/>
            <a:ext cx="1357322" cy="574924"/>
          </a:xfrm>
          <a:prstGeom prst="round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925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67268" y="1438507"/>
            <a:ext cx="8809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991290627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0.52448 0.1430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0.43907 0.5252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" y="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кругленный прямоугольник 50"/>
          <p:cNvSpPr/>
          <p:nvPr/>
        </p:nvSpPr>
        <p:spPr>
          <a:xfrm>
            <a:off x="5083955" y="2521862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5102545" y="4518370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5087676" y="3856731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083959" y="3161639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47890" y="156842"/>
            <a:ext cx="88065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12. Установите соответствие между названием соединения и общей формулой гомологического ряда, к которому оно принадлежит.</a:t>
            </a:r>
          </a:p>
        </p:txBody>
      </p:sp>
      <p:sp>
        <p:nvSpPr>
          <p:cNvPr id="14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2005799" y="5782963"/>
            <a:ext cx="1357322" cy="576063"/>
          </a:xfrm>
          <a:prstGeom prst="snip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0033CC"/>
                </a:solidFill>
                <a:cs typeface="Times New Roman" pitchFamily="18" charset="0"/>
              </a:rPr>
              <a:t>ТР</a:t>
            </a:r>
            <a:endParaRPr lang="ru-RU" sz="31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15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388873" y="5780651"/>
            <a:ext cx="1357322" cy="574924"/>
          </a:xfrm>
          <a:prstGeom prst="round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925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6093" y="2549912"/>
            <a:ext cx="719125" cy="524107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31541" y="3204118"/>
            <a:ext cx="709962" cy="517429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0764" y="3902928"/>
            <a:ext cx="729323" cy="53154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276539" y="2564109"/>
            <a:ext cx="235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бутадиен-1,3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288975" y="3177427"/>
            <a:ext cx="3426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2-метилпропанол-1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42714" y="3902256"/>
            <a:ext cx="2435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800" dirty="0" err="1" smtClean="0"/>
              <a:t>этилформиат</a:t>
            </a:r>
            <a:endParaRPr lang="ru-RU" sz="2800" dirty="0" smtClean="0"/>
          </a:p>
        </p:txBody>
      </p:sp>
      <p:sp>
        <p:nvSpPr>
          <p:cNvPr id="25" name="Прямоугольник 24"/>
          <p:cNvSpPr/>
          <p:nvPr/>
        </p:nvSpPr>
        <p:spPr>
          <a:xfrm>
            <a:off x="440571" y="1816976"/>
            <a:ext cx="313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НАЗВАНИЕ СОЕДИНЕНИЯ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053489" y="2483005"/>
            <a:ext cx="719125" cy="524107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058937" y="3137211"/>
            <a:ext cx="709962" cy="517429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58160" y="3836021"/>
            <a:ext cx="729323" cy="53154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75791" y="4479073"/>
            <a:ext cx="719126" cy="524108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4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23795" y="2497202"/>
            <a:ext cx="28184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простые эфиры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734027" y="3143973"/>
            <a:ext cx="29081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800" dirty="0" smtClean="0"/>
              <a:t>сложные эфиры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5826763" y="3824198"/>
            <a:ext cx="1374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800" dirty="0" smtClean="0"/>
              <a:t>спирты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5834808" y="4482119"/>
            <a:ext cx="176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ru-RU" sz="2800" dirty="0" err="1" smtClean="0"/>
              <a:t>алкадиен</a:t>
            </a:r>
            <a:endParaRPr lang="ru-RU" sz="2800" dirty="0" smtClean="0"/>
          </a:p>
        </p:txBody>
      </p:sp>
      <p:sp>
        <p:nvSpPr>
          <p:cNvPr id="44" name="Прямоугольник 43"/>
          <p:cNvSpPr/>
          <p:nvPr/>
        </p:nvSpPr>
        <p:spPr>
          <a:xfrm>
            <a:off x="4326672" y="18011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ctr"/>
            <a:r>
              <a:rPr lang="ru-RU" dirty="0" smtClean="0"/>
              <a:t>КЛАСС (ГРУППА) ОРГАНИЧЕСКИХ СОЕДИНЕНИЙ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265149" y="5642517"/>
            <a:ext cx="1321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Ответ:</a:t>
            </a:r>
          </a:p>
        </p:txBody>
      </p:sp>
      <p:graphicFrame>
        <p:nvGraphicFramePr>
          <p:cNvPr id="47" name="Таблица 46"/>
          <p:cNvGraphicFramePr>
            <a:graphicFrameLocks noGrp="1"/>
          </p:cNvGraphicFramePr>
          <p:nvPr/>
        </p:nvGraphicFramePr>
        <p:xfrm>
          <a:off x="5471530" y="5597912"/>
          <a:ext cx="2144754" cy="121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4918"/>
                <a:gridCol w="714918"/>
                <a:gridCol w="714918"/>
              </a:tblGrid>
              <a:tr h="60811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</a:tr>
              <a:tr h="60811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</a:tr>
            </a:tbl>
          </a:graphicData>
        </a:graphic>
      </p:graphicFrame>
      <p:cxnSp>
        <p:nvCxnSpPr>
          <p:cNvPr id="34" name="Прямая соединительная линия 33"/>
          <p:cNvCxnSpPr/>
          <p:nvPr/>
        </p:nvCxnSpPr>
        <p:spPr>
          <a:xfrm>
            <a:off x="167268" y="1438507"/>
            <a:ext cx="8809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002639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20365 0.458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2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L 0.1243 0.3511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4271 0.2569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" y="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Скругленный прямоугольник 29"/>
          <p:cNvSpPr/>
          <p:nvPr/>
        </p:nvSpPr>
        <p:spPr>
          <a:xfrm>
            <a:off x="4994746" y="2889854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013331" y="3544058"/>
            <a:ext cx="629187" cy="43345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Нет</a:t>
            </a:r>
            <a:endParaRPr lang="ru-RU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4486" y="4273044"/>
            <a:ext cx="629184" cy="443923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/>
              <a:t>Да</a:t>
            </a:r>
            <a:endParaRPr lang="ru-RU" b="1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998688" y="4244900"/>
            <a:ext cx="729323" cy="53154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Содержимое 8">
            <a:hlinkClick r:id="rId2" action="ppaction://hlinksldjump"/>
          </p:cNvPr>
          <p:cNvSpPr txBox="1">
            <a:spLocks/>
          </p:cNvSpPr>
          <p:nvPr/>
        </p:nvSpPr>
        <p:spPr>
          <a:xfrm>
            <a:off x="2005799" y="5782963"/>
            <a:ext cx="1357322" cy="576063"/>
          </a:xfrm>
          <a:prstGeom prst="snip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Ins="91440" bIns="45720" rtlCol="0" anchor="ctr">
            <a:noAutofit/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ru-RU" sz="3100" dirty="0" smtClean="0">
                <a:solidFill>
                  <a:srgbClr val="0033CC"/>
                </a:solidFill>
                <a:cs typeface="Times New Roman" pitchFamily="18" charset="0"/>
              </a:rPr>
              <a:t>ТР</a:t>
            </a:r>
            <a:endParaRPr lang="ru-RU" sz="3100" dirty="0">
              <a:solidFill>
                <a:srgbClr val="0033CC"/>
              </a:solidFill>
              <a:cs typeface="Times New Roman" pitchFamily="18" charset="0"/>
            </a:endParaRPr>
          </a:p>
        </p:txBody>
      </p:sp>
      <p:sp>
        <p:nvSpPr>
          <p:cNvPr id="3" name="Содержимое 8">
            <a:hlinkClick r:id="rId3" action="ppaction://hlinksldjump"/>
          </p:cNvPr>
          <p:cNvSpPr txBox="1">
            <a:spLocks/>
          </p:cNvSpPr>
          <p:nvPr/>
        </p:nvSpPr>
        <p:spPr>
          <a:xfrm>
            <a:off x="388873" y="5780651"/>
            <a:ext cx="1357322" cy="574924"/>
          </a:xfrm>
          <a:prstGeom prst="round1Rect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182880" tIns="91440" rtlCol="0" anchor="ctr">
            <a:normAutofit fontScale="92500" lnSpcReduction="10000"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</a:rPr>
              <a:t>   </a:t>
            </a:r>
            <a:r>
              <a:rPr kumimoji="0" lang="ru-RU" sz="3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Times New Roman" pitchFamily="18" charset="0"/>
              </a:rPr>
              <a:t>ТМ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65149" y="5642517"/>
            <a:ext cx="13216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Ответ: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471530" y="5597912"/>
          <a:ext cx="2613104" cy="1216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3276"/>
                <a:gridCol w="653276"/>
                <a:gridCol w="653276"/>
                <a:gridCol w="653276"/>
              </a:tblGrid>
              <a:tr h="60811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А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Б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solidFill>
                            <a:schemeClr val="tx1"/>
                          </a:solidFill>
                        </a:rPr>
                        <a:t>Г</a:t>
                      </a:r>
                      <a:endParaRPr lang="ru-RU" sz="1900" dirty="0">
                        <a:solidFill>
                          <a:schemeClr val="tx1"/>
                        </a:solidFill>
                      </a:endParaRPr>
                    </a:p>
                  </a:txBody>
                  <a:tcPr marL="96763" marR="96763" marT="48382" marB="48382" anchor="ctr">
                    <a:noFill/>
                  </a:tcPr>
                </a:tc>
              </a:tr>
              <a:tr h="608113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96763" marR="96763" marT="48382" marB="48382">
                    <a:noFill/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67268" y="246438"/>
            <a:ext cx="82630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23. Установите соответствие между названием соединения и средой его водного раствора.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516" y="1872733"/>
            <a:ext cx="3133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НАЗВАНИЕ СОЕДИНЕНИЯ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9548" y="2494157"/>
            <a:ext cx="719125" cy="524107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64996" y="3148363"/>
            <a:ext cx="709962" cy="517429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Б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64219" y="3847173"/>
            <a:ext cx="729323" cy="53154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81850" y="4490225"/>
            <a:ext cx="719126" cy="524108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Г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2995" y="2486051"/>
            <a:ext cx="25811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фосфат калия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351287" y="3121671"/>
            <a:ext cx="2384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ацетат бария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359754" y="3835348"/>
            <a:ext cx="30718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нитрат хрома (III)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99134" y="4470968"/>
            <a:ext cx="2557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нитрат натрия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30629" y="1872735"/>
            <a:ext cx="2316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dirty="0" smtClean="0"/>
              <a:t>СРЕДА РАСТВОРА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38561" y="2898647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нейтральная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65537" y="3511963"/>
            <a:ext cx="1326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кислая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975431" y="2862147"/>
            <a:ext cx="719125" cy="524107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88778" y="4225640"/>
            <a:ext cx="18512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щелочная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980879" y="3516353"/>
            <a:ext cx="709962" cy="517429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960562" y="2891882"/>
            <a:ext cx="719125" cy="524107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1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46649" y="4259769"/>
            <a:ext cx="729323" cy="531540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3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54859" y="3534940"/>
            <a:ext cx="709962" cy="517429"/>
          </a:xfrm>
          <a:prstGeom prst="roundRect">
            <a:avLst/>
          </a:prstGeom>
          <a:solidFill>
            <a:schemeClr val="tx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2</a:t>
            </a:r>
            <a:endParaRPr lang="ru-RU" sz="2400" dirty="0">
              <a:solidFill>
                <a:schemeClr val="bg1"/>
              </a:solidFill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167268" y="1438507"/>
            <a:ext cx="88094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0.05365 0.303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7084 0.494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19514 0.4016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" y="2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0.12066 0.2923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22" grpId="0" animBg="1"/>
      <p:bldP spid="23" grpId="0" animBg="1"/>
      <p:bldP spid="25" grpId="0" animBg="1"/>
      <p:bldP spid="24" grpId="0" animBg="1"/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299" r="12738"/>
          <a:stretch>
            <a:fillRect/>
          </a:stretch>
        </p:blipFill>
        <p:spPr bwMode="auto">
          <a:xfrm>
            <a:off x="0" y="-78828"/>
            <a:ext cx="9144000" cy="693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" action="ppaction://hlinkshowjump?jump=lastslideviewed" highlightClick="1"/>
          </p:cNvPr>
          <p:cNvSpPr/>
          <p:nvPr/>
        </p:nvSpPr>
        <p:spPr>
          <a:xfrm>
            <a:off x="8676455" y="6417185"/>
            <a:ext cx="385715" cy="360040"/>
          </a:xfrm>
          <a:prstGeom prst="actionButtonHom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2640"/>
            <a:ext cx="9065846" cy="575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23421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lastslideviewed" highlightClick="1"/>
          </p:cNvPr>
          <p:cNvSpPr/>
          <p:nvPr/>
        </p:nvSpPr>
        <p:spPr>
          <a:xfrm>
            <a:off x="8665930" y="6436581"/>
            <a:ext cx="385106" cy="338305"/>
          </a:xfrm>
          <a:prstGeom prst="actionButtonHome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2">
                  <a:lumMod val="20000"/>
                  <a:lumOff val="80000"/>
                </a:schemeClr>
              </a:gs>
              <a:gs pos="83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5105"/>
            <a:ext cx="9144000" cy="5856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82834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8155" t="13542" r="16838" b="6250"/>
          <a:stretch>
            <a:fillRect/>
          </a:stretch>
        </p:blipFill>
        <p:spPr bwMode="auto">
          <a:xfrm>
            <a:off x="-1" y="0"/>
            <a:ext cx="911728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6858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</a:rPr>
              <a:t>Организация консультаций:</a:t>
            </a:r>
            <a:br>
              <a:rPr lang="ru-RU" sz="2400" b="1" dirty="0" smtClean="0">
                <a:solidFill>
                  <a:srgbClr val="0033CC"/>
                </a:solidFill>
              </a:rPr>
            </a:br>
            <a:r>
              <a:rPr lang="ru-RU" sz="2400" b="1" dirty="0" smtClean="0">
                <a:solidFill>
                  <a:srgbClr val="0033CC"/>
                </a:solidFill>
              </a:rPr>
              <a:t> для обучающихся и для учителей</a:t>
            </a:r>
            <a:r>
              <a:rPr lang="ru-RU" sz="3600" b="1" dirty="0" smtClean="0">
                <a:solidFill>
                  <a:srgbClr val="0033CC"/>
                </a:solidFill>
              </a:rPr>
              <a:t>.</a:t>
            </a:r>
            <a:endParaRPr lang="ru-RU" sz="3600" b="1" dirty="0">
              <a:solidFill>
                <a:srgbClr val="0033CC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1084" t="30208" r="27379" b="17708"/>
          <a:stretch>
            <a:fillRect/>
          </a:stretch>
        </p:blipFill>
        <p:spPr bwMode="auto">
          <a:xfrm>
            <a:off x="0" y="1143000"/>
            <a:ext cx="91196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8960" t="21875" r="18375" b="32292"/>
          <a:stretch>
            <a:fillRect/>
          </a:stretch>
        </p:blipFill>
        <p:spPr bwMode="auto">
          <a:xfrm>
            <a:off x="685800" y="0"/>
            <a:ext cx="7391400" cy="303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 l="18155" t="32292" r="18594" b="13542"/>
          <a:stretch>
            <a:fillRect/>
          </a:stretch>
        </p:blipFill>
        <p:spPr bwMode="auto">
          <a:xfrm>
            <a:off x="685800" y="3048000"/>
            <a:ext cx="7315200" cy="3522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18814" t="22917" r="18375" b="8333"/>
          <a:stretch>
            <a:fillRect/>
          </a:stretch>
        </p:blipFill>
        <p:spPr bwMode="auto">
          <a:xfrm>
            <a:off x="0" y="533400"/>
            <a:ext cx="891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9816" t="14583" r="17423" b="13542"/>
          <a:stretch>
            <a:fillRect/>
          </a:stretch>
        </p:blipFill>
        <p:spPr bwMode="auto">
          <a:xfrm>
            <a:off x="31300" y="685800"/>
            <a:ext cx="91127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641" t="7292" r="19228" b="8261"/>
          <a:stretch>
            <a:fillRect/>
          </a:stretch>
        </p:blipFill>
        <p:spPr bwMode="auto">
          <a:xfrm>
            <a:off x="0" y="-1"/>
            <a:ext cx="9144000" cy="656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9327" t="17708" r="1611" b="6250"/>
          <a:stretch>
            <a:fillRect/>
          </a:stretch>
        </p:blipFill>
        <p:spPr bwMode="auto">
          <a:xfrm>
            <a:off x="0" y="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146</TotalTime>
  <Words>435</Words>
  <Application>Microsoft Office PowerPoint</Application>
  <PresentationFormat>Экран (4:3)</PresentationFormat>
  <Paragraphs>155</Paragraphs>
  <Slides>28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Применение эффективных технологий  при подготовке  обучающихся  9 классов  к ОГЭ (организация  консультаций и конкурсов)   </vt:lpstr>
      <vt:lpstr>Слайд 2</vt:lpstr>
      <vt:lpstr>   </vt:lpstr>
      <vt:lpstr>Организация консультаций:  для обучающихся и для учителей.</vt:lpstr>
      <vt:lpstr>Слайд 5</vt:lpstr>
      <vt:lpstr>Слайд 6</vt:lpstr>
      <vt:lpstr>Слайд 7</vt:lpstr>
      <vt:lpstr>Слайд 8</vt:lpstr>
      <vt:lpstr>Слайд 9</vt:lpstr>
      <vt:lpstr>Конкурсы по подготовке к экзаменам по химии</vt:lpstr>
      <vt:lpstr>Слайд 11</vt:lpstr>
      <vt:lpstr>Слайд 12</vt:lpstr>
      <vt:lpstr>Слайд 13</vt:lpstr>
      <vt:lpstr>Слайд 14</vt:lpstr>
      <vt:lpstr>Мастер классы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rodnoy</dc:creator>
  <cp:lastModifiedBy>User</cp:lastModifiedBy>
  <cp:revision>24</cp:revision>
  <dcterms:created xsi:type="dcterms:W3CDTF">2017-01-15T07:43:35Z</dcterms:created>
  <dcterms:modified xsi:type="dcterms:W3CDTF">2017-02-21T10:11:34Z</dcterms:modified>
</cp:coreProperties>
</file>