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56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28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00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72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3399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6.413014008466672E-2"/>
          <c:y val="5.2410267031042145E-2"/>
          <c:w val="0.90765701946119726"/>
          <c:h val="0.8474774905105375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19</c:v>
                </c:pt>
                <c:pt idx="1">
                  <c:v>18</c:v>
                </c:pt>
                <c:pt idx="2">
                  <c:v>20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</c:v>
                </c:pt>
                <c:pt idx="1">
                  <c:v>8</c:v>
                </c:pt>
                <c:pt idx="2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axId val="76407552"/>
        <c:axId val="76409088"/>
      </c:barChart>
      <c:catAx>
        <c:axId val="76407552"/>
        <c:scaling>
          <c:orientation val="minMax"/>
        </c:scaling>
        <c:axPos val="b"/>
        <c:numFmt formatCode="General" sourceLinked="1"/>
        <c:tickLblPos val="nextTo"/>
        <c:crossAx val="76409088"/>
        <c:crosses val="autoZero"/>
        <c:auto val="1"/>
        <c:lblAlgn val="ctr"/>
        <c:lblOffset val="100"/>
      </c:catAx>
      <c:valAx>
        <c:axId val="76409088"/>
        <c:scaling>
          <c:orientation val="minMax"/>
        </c:scaling>
        <c:axPos val="l"/>
        <c:majorGridlines/>
        <c:numFmt formatCode="General" sourceLinked="1"/>
        <c:tickLblPos val="nextTo"/>
        <c:crossAx val="76407552"/>
        <c:crosses val="autoZero"/>
        <c:crossBetween val="between"/>
      </c:valAx>
    </c:plotArea>
    <c:plotVisOnly val="1"/>
    <c:dispBlanksAs val="gap"/>
  </c:chart>
  <c:txPr>
    <a:bodyPr/>
    <a:lstStyle/>
    <a:p>
      <a:pPr>
        <a:defRPr baseline="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25921-7B3F-45BF-A51A-7906F9EB24D6}" type="datetimeFigureOut">
              <a:rPr lang="ru-RU"/>
              <a:pPr>
                <a:defRPr/>
              </a:pPr>
              <a:t>21.12.2010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B7EA9-D2F5-4145-AC29-7CE872E155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0C2FF-730C-493E-9721-AE666B390D6F}" type="datetimeFigureOut">
              <a:rPr lang="ru-RU"/>
              <a:pPr>
                <a:defRPr/>
              </a:pPr>
              <a:t>21.12.2010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3CA3F-8B4C-4D04-B3BF-F85786599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BDDB4-9297-4A93-AC9A-A5D3F544A1F5}" type="datetimeFigureOut">
              <a:rPr lang="ru-RU"/>
              <a:pPr>
                <a:defRPr/>
              </a:pPr>
              <a:t>21.12.2010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44C18-3AFF-419F-864F-B13BCE7A91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1AD71-1767-4198-9F0F-7FDCE31E6779}" type="datetimeFigureOut">
              <a:rPr lang="ru-RU"/>
              <a:pPr>
                <a:defRPr/>
              </a:pPr>
              <a:t>21.12.2010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5B644-F158-4767-B537-256A944C00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7C06D-1C76-4BF4-9C38-70AFDD25B009}" type="datetimeFigureOut">
              <a:rPr lang="ru-RU"/>
              <a:pPr>
                <a:defRPr/>
              </a:pPr>
              <a:t>21.12.2010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47AC9-A834-4DBC-B948-97D9CD7D6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25765-3862-4543-9C15-53B20A5A7D11}" type="datetimeFigureOut">
              <a:rPr lang="ru-RU"/>
              <a:pPr>
                <a:defRPr/>
              </a:pPr>
              <a:t>21.12.2010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684A4-73C4-47EB-A174-F9F3B06AB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E8CA9-009F-4A3B-840A-CD37DD6D5B7F}" type="datetimeFigureOut">
              <a:rPr lang="ru-RU"/>
              <a:pPr>
                <a:defRPr/>
              </a:pPr>
              <a:t>21.12.2010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CC9FD-6BF3-44AB-88EF-D4234CE3DB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2C491-4409-45A5-9B33-47CA3E50EA8B}" type="datetimeFigureOut">
              <a:rPr lang="ru-RU"/>
              <a:pPr>
                <a:defRPr/>
              </a:pPr>
              <a:t>21.12.2010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12EE8-4AA0-479D-B506-F798A8642B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32847-8BB2-4B3D-A1DB-8C6E526CBC65}" type="datetimeFigureOut">
              <a:rPr lang="ru-RU"/>
              <a:pPr>
                <a:defRPr/>
              </a:pPr>
              <a:t>21.12.2010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5DD99-5D60-4F0D-BA6D-E45BBE20DE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68585-EF65-46DE-B364-6B08C674A94B}" type="datetimeFigureOut">
              <a:rPr lang="ru-RU"/>
              <a:pPr>
                <a:defRPr/>
              </a:pPr>
              <a:t>21.12.2010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3EB67-0D35-4711-8FF1-7773D9B039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E6A8D-7E58-4432-8884-FA28ED168A1C}" type="datetimeFigureOut">
              <a:rPr lang="ru-RU"/>
              <a:pPr>
                <a:defRPr/>
              </a:pPr>
              <a:t>21.12.2010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799EE-B12C-4263-9BC6-E3B412E655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28E52C-3A42-4F94-81AE-5879D895EB07}" type="datetimeFigureOut">
              <a:rPr lang="ru-RU"/>
              <a:pPr>
                <a:defRPr/>
              </a:pPr>
              <a:t>21.12.2010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400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4400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36FFCC-222F-471E-B4DF-CFCCCF0DBE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2813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file:///I:\&#1055;&#1088;&#1077;&#1079;&#1077;&#1085;&#1090;&#1072;&#1094;&#1080;&#1103;%20&#1088;&#1086;&#1076;&#1080;&#1090;&#1077;&#1083;&#1100;&#1089;&#1082;&#1086;&#1075;&#1086;%20&#1089;&#1086;&#1073;&#1088;&#1072;&#1085;&#1080;&#1103;\&#1057;&#1058;&#1040;&#1058;&#1048;&#1057;&#1058;&#1067;.pptx" TargetMode="External"/><Relationship Id="rId2" Type="http://schemas.openxmlformats.org/officeDocument/2006/relationships/video" Target="file:///J:\&#1055;&#1088;&#1077;&#1079;&#1077;&#1085;&#1090;&#1072;&#1094;&#1080;&#1103;%20&#1088;&#1086;&#1076;&#1080;&#1090;&#1077;&#1083;&#1100;&#1089;&#1082;&#1086;&#1075;&#1086;%20&#1089;&#1086;&#1073;&#1088;&#1072;&#1085;&#1080;&#1103;\&#1055;&#1077;&#1089;&#1085;&#1103;%20&#1086;%20&#1074;&#1088;&#1077;&#1076;&#1077;%20&#1082;&#1091;&#1088;&#1077;&#1085;&#1080;&#1103;.avi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estival.1september.ru/" TargetMode="External"/><Relationship Id="rId2" Type="http://schemas.openxmlformats.org/officeDocument/2006/relationships/hyperlink" Target="http://www.it-n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1785938"/>
            <a:ext cx="7772400" cy="1470025"/>
          </a:xfrm>
        </p:spPr>
        <p:txBody>
          <a:bodyPr rtlCol="0">
            <a:normAutofit fontScale="90000"/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Сохраним здоровье-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продлим себе жизнь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75" y="3071813"/>
            <a:ext cx="7286625" cy="3571875"/>
          </a:xfrm>
        </p:spPr>
        <p:txBody>
          <a:bodyPr/>
          <a:lstStyle/>
          <a:p>
            <a:endParaRPr lang="ru-RU" sz="2800" b="1" dirty="0" smtClean="0">
              <a:solidFill>
                <a:schemeClr val="tx1"/>
              </a:solidFill>
            </a:endParaRPr>
          </a:p>
          <a:p>
            <a:r>
              <a:rPr lang="ru-RU" sz="2800" b="1" dirty="0" smtClean="0">
                <a:solidFill>
                  <a:schemeClr val="tx1"/>
                </a:solidFill>
              </a:rPr>
              <a:t>Родительское собрание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(форма проведения- устный журнал)</a:t>
            </a:r>
          </a:p>
          <a:p>
            <a:pPr algn="r"/>
            <a:endParaRPr lang="ru-RU" sz="1400" dirty="0" smtClean="0">
              <a:solidFill>
                <a:schemeClr val="tx1"/>
              </a:solidFill>
            </a:endParaRPr>
          </a:p>
          <a:p>
            <a:pPr algn="r"/>
            <a:endParaRPr lang="ru-RU" sz="1400" dirty="0" smtClean="0">
              <a:solidFill>
                <a:schemeClr val="tx1"/>
              </a:solidFill>
            </a:endParaRPr>
          </a:p>
          <a:p>
            <a:pPr algn="r"/>
            <a:r>
              <a:rPr lang="ru-RU" sz="1400" dirty="0" smtClean="0">
                <a:solidFill>
                  <a:schemeClr val="tx1"/>
                </a:solidFill>
              </a:rPr>
              <a:t>Презентация</a:t>
            </a:r>
          </a:p>
          <a:p>
            <a:pPr algn="r"/>
            <a:r>
              <a:rPr lang="ru-RU" sz="1400" dirty="0" smtClean="0">
                <a:solidFill>
                  <a:schemeClr val="tx1"/>
                </a:solidFill>
              </a:rPr>
              <a:t>родительского собрания</a:t>
            </a:r>
          </a:p>
          <a:p>
            <a:pPr algn="r"/>
            <a:r>
              <a:rPr lang="ru-RU" sz="1400" dirty="0" smtClean="0">
                <a:solidFill>
                  <a:schemeClr val="tx1"/>
                </a:solidFill>
              </a:rPr>
              <a:t>учителя начальных классов</a:t>
            </a:r>
          </a:p>
          <a:p>
            <a:pPr algn="r"/>
            <a:r>
              <a:rPr lang="ru-RU" sz="1400" smtClean="0">
                <a:solidFill>
                  <a:schemeClr val="tx1"/>
                </a:solidFill>
              </a:rPr>
              <a:t>МОУ </a:t>
            </a:r>
            <a:r>
              <a:rPr lang="ru-RU" sz="1400" dirty="0" smtClean="0">
                <a:solidFill>
                  <a:schemeClr val="tx1"/>
                </a:solidFill>
              </a:rPr>
              <a:t>«Средняя школа №13»</a:t>
            </a:r>
          </a:p>
          <a:p>
            <a:pPr algn="r"/>
            <a:r>
              <a:rPr lang="ru-RU" sz="1400" dirty="0" err="1" smtClean="0">
                <a:solidFill>
                  <a:schemeClr val="tx1"/>
                </a:solidFill>
              </a:rPr>
              <a:t>Скаленко</a:t>
            </a:r>
            <a:r>
              <a:rPr lang="ru-RU" sz="1400" dirty="0" smtClean="0">
                <a:solidFill>
                  <a:schemeClr val="tx1"/>
                </a:solidFill>
              </a:rPr>
              <a:t> Надежды Викторовны</a:t>
            </a:r>
          </a:p>
          <a:p>
            <a:endParaRPr lang="ru-RU" sz="2800" dirty="0" smtClean="0">
              <a:solidFill>
                <a:schemeClr val="tx1"/>
              </a:solidFill>
            </a:endParaRPr>
          </a:p>
          <a:p>
            <a:endParaRPr lang="ru-RU" sz="2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endParaRPr lang="ru-RU" b="1" dirty="0" smtClean="0">
              <a:solidFill>
                <a:srgbClr val="7030A0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 dirty="0" smtClean="0">
                <a:solidFill>
                  <a:srgbClr val="7030A0"/>
                </a:solidFill>
              </a:rPr>
              <a:t>3 страничка</a:t>
            </a:r>
          </a:p>
          <a:p>
            <a:pPr algn="ctr">
              <a:buFont typeface="Arial" charset="0"/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Информационная</a:t>
            </a:r>
            <a:endParaRPr lang="ru-RU" dirty="0" smtClean="0"/>
          </a:p>
        </p:txBody>
      </p:sp>
      <p:pic>
        <p:nvPicPr>
          <p:cNvPr id="4" name="Picture 7" descr="курение"/>
          <p:cNvPicPr>
            <a:picLocks noChangeAspect="1" noChangeArrowheads="1"/>
          </p:cNvPicPr>
          <p:nvPr/>
        </p:nvPicPr>
        <p:blipFill>
          <a:blip r:embed="rId4"/>
          <a:srcRect l="2696" r="6966" b="12418"/>
          <a:stretch>
            <a:fillRect/>
          </a:stretch>
        </p:blipFill>
        <p:spPr bwMode="auto">
          <a:xfrm>
            <a:off x="571500" y="3929063"/>
            <a:ext cx="3868738" cy="236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5"/>
          <a:srcRect r="19672"/>
          <a:stretch>
            <a:fillRect/>
          </a:stretch>
        </p:blipFill>
        <p:spPr bwMode="auto">
          <a:xfrm>
            <a:off x="5715000" y="3929063"/>
            <a:ext cx="3071813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есня о вреде курения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857752" y="6357958"/>
            <a:ext cx="428628" cy="321471"/>
          </a:xfrm>
          <a:prstGeom prst="rect">
            <a:avLst/>
          </a:prstGeom>
        </p:spPr>
      </p:pic>
      <p:graphicFrame>
        <p:nvGraphicFramePr>
          <p:cNvPr id="7" name="Объект 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786710" y="2285992"/>
          <a:ext cx="855653" cy="641591"/>
        </p:xfrm>
        <a:graphic>
          <a:graphicData uri="http://schemas.openxmlformats.org/presentationml/2006/ole">
            <p:oleObj spid="_x0000_s1026" name="Презентация" r:id="rId7" imgW="4568937" imgH="3426093" progId="PowerPoint.Show.12">
              <p:link updateAutomatic="1"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857250"/>
            <a:ext cx="8543925" cy="5857875"/>
          </a:xfrm>
          <a:solidFill>
            <a:schemeClr val="bg1"/>
          </a:solidFill>
        </p:spPr>
        <p:txBody>
          <a:bodyPr rtlCol="0">
            <a:normAutofit fontScale="25000" lnSpcReduction="20000"/>
          </a:bodyPr>
          <a:lstStyle/>
          <a:p>
            <a:pPr marL="342900" indent="-342900" algn="ctr" defTabSz="9144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500" b="1" dirty="0" smtClean="0"/>
              <a:t>Распределите возможные последствия  полезных и вредных привычек по группам.</a:t>
            </a:r>
          </a:p>
          <a:p>
            <a:pPr marL="342900" indent="-342900" algn="ctr" defTabSz="91440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4500" dirty="0" smtClean="0"/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5600" dirty="0" smtClean="0"/>
              <a:t>Активный отдых.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5600" dirty="0" smtClean="0"/>
              <a:t>Болезни.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5600" dirty="0" smtClean="0"/>
              <a:t>Доброе отношение окружающих.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5600" dirty="0" smtClean="0"/>
              <a:t>Жизнь без болезней.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5600" dirty="0" smtClean="0"/>
              <a:t>Кажущееся отсутствие свободного времени (пребывание в различных компаниях).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5600" dirty="0" smtClean="0"/>
              <a:t>Неумение отражать стресс.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5600" dirty="0" smtClean="0"/>
              <a:t>Отдых – пустая трата времени.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5600" dirty="0" smtClean="0"/>
              <a:t>Раздражительность.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5600" dirty="0" smtClean="0"/>
              <a:t>Свободное время, увлечения.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5600" dirty="0" smtClean="0"/>
              <a:t>Труд в удовольствие.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5600" dirty="0" smtClean="0"/>
              <a:t>Труд воспринимается как вынужденное занятие.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5600" dirty="0" smtClean="0"/>
              <a:t>Умение стойко выносить любые трудности. </a:t>
            </a:r>
            <a:endParaRPr lang="ru-RU" sz="4300" dirty="0" smtClean="0"/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500" dirty="0" smtClean="0"/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900" dirty="0" smtClean="0"/>
              <a:t>  </a:t>
            </a:r>
            <a:r>
              <a:rPr lang="ru-RU" sz="4900" b="1" dirty="0" smtClean="0"/>
              <a:t>Последствия полезных привычек</a:t>
            </a:r>
            <a:r>
              <a:rPr lang="ru-RU" sz="4900" dirty="0" smtClean="0"/>
              <a:t>                                                </a:t>
            </a:r>
            <a:r>
              <a:rPr lang="ru-RU" sz="4900" b="1" dirty="0" smtClean="0"/>
              <a:t>Последствия вредных         привычек</a:t>
            </a:r>
            <a:endParaRPr lang="ru-RU" sz="4900" dirty="0" smtClean="0"/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b="1" dirty="0" smtClean="0">
                <a:solidFill>
                  <a:srgbClr val="7030A0"/>
                </a:solidFill>
              </a:rPr>
              <a:t>4 страничка</a:t>
            </a:r>
          </a:p>
          <a:p>
            <a:pPr algn="ctr">
              <a:buFont typeface="Arial" charset="0"/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Рекомендательная</a:t>
            </a:r>
          </a:p>
          <a:p>
            <a:pPr algn="ctr">
              <a:spcBef>
                <a:spcPts val="0"/>
              </a:spcBef>
              <a:buNone/>
            </a:pPr>
            <a:endParaRPr lang="ru-RU" sz="14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00B050"/>
                </a:solidFill>
                <a:latin typeface="Arial Black" pitchFamily="34" charset="0"/>
              </a:rPr>
              <a:t>МЫ В ОТВЕТЕ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00B050"/>
                </a:solidFill>
                <a:latin typeface="Arial Black" pitchFamily="34" charset="0"/>
              </a:rPr>
              <a:t>ЗА СВОЁ ЗДОРОВЬЕ! </a:t>
            </a:r>
          </a:p>
          <a:p>
            <a:pPr algn="ctr">
              <a:buFont typeface="Arial" charset="0"/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dirty="0" smtClean="0"/>
          </a:p>
        </p:txBody>
      </p:sp>
      <p:pic>
        <p:nvPicPr>
          <p:cNvPr id="7" name="Picture 9" descr="Карти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482560"/>
            <a:ext cx="5357850" cy="3125412"/>
          </a:xfrm>
          <a:prstGeom prst="rect">
            <a:avLst/>
          </a:prstGeom>
          <a:noFill/>
        </p:spPr>
      </p:pic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5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0" dur="30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4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4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9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9" dur="30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29250"/>
          </a:xfrm>
          <a:solidFill>
            <a:schemeClr val="bg1"/>
          </a:solidFill>
        </p:spPr>
        <p:txBody>
          <a:bodyPr rtlCol="0">
            <a:normAutofit fontScale="47500" lnSpcReduction="20000"/>
          </a:bodyPr>
          <a:lstStyle/>
          <a:p>
            <a:pPr marL="342900" indent="-342900" algn="ctr" defTabSz="914400" fontAlgn="auto">
              <a:spcAft>
                <a:spcPts val="0"/>
              </a:spcAft>
              <a:buNone/>
              <a:defRPr/>
            </a:pPr>
            <a:r>
              <a:rPr lang="ru-RU" sz="5100" b="1" dirty="0" smtClean="0">
                <a:solidFill>
                  <a:srgbClr val="7030A0"/>
                </a:solidFill>
              </a:rPr>
              <a:t>Советы родителям.</a:t>
            </a:r>
          </a:p>
          <a:p>
            <a:pPr marL="342900" indent="-342900" algn="ctr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800" dirty="0" smtClean="0"/>
          </a:p>
          <a:p>
            <a:pPr marL="342900" indent="-342900" algn="ctr" defTabSz="9144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Как сохранить здоровье ребёнка.</a:t>
            </a:r>
            <a:endParaRPr lang="ru-RU" dirty="0" smtClean="0"/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Быть для ребёнка положительным примером в следовании навыкам гигиенического поведения ,так как одна из психологических особенностей младших школьников- склонность к подражании.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Поощрять попытки ребёнка  придерживаться  режима дня, выполнять гигиенические процедуры, соблюдать культуру умственного труда.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Правильно организовать режим дня школьника :обеспечить ему достаточный по продолжительности сон со строго установленным  временем подъёма и отхода ко сну, предусмотреть регулярный приём пищи (4-5-разовое питание), установить определённое время приготовления уроков ,выделять время для отдыха на открытом воздухе ,творческой деятельности, свободных занятий и помощи в семье.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Проверять правильность осанки детей, При получении настораживающих результатов, проанализировать возможные причины отклонений в состоянии позвоночника, постараться устранить их ,в случае необходимости обратиться за консультацией врача.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Не впадать в крайности, не ставить ребёнка под шквал упрёков, замечаний и наказаний. Добиваться, чтобы он всё необходимое делал с первого же напоминания ,ни на что не отвлекаясь.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Обращать больше внимания на хорошее в ребёнке, чем на его ошибки ,но не захваливать, иначе стремление к одобрению, к похвале  может стать главным мотивом </a:t>
            </a:r>
            <a:r>
              <a:rPr lang="ru-RU" dirty="0" err="1" smtClean="0"/>
              <a:t>здравотворческой</a:t>
            </a:r>
            <a:r>
              <a:rPr lang="ru-RU" dirty="0" smtClean="0"/>
              <a:t> деятельности.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b="1" dirty="0" smtClean="0">
                <a:solidFill>
                  <a:srgbClr val="7030A0"/>
                </a:solidFill>
              </a:rPr>
              <a:t>5 страничка</a:t>
            </a:r>
          </a:p>
          <a:p>
            <a:pPr algn="ctr">
              <a:buFont typeface="Arial" charset="0"/>
              <a:buNone/>
            </a:pPr>
            <a:endParaRPr lang="ru-RU" b="1" dirty="0" smtClean="0"/>
          </a:p>
          <a:p>
            <a:pPr algn="ctr">
              <a:buFont typeface="Arial" charset="0"/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Заключительная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5" name="Picture 2" descr="imag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786190"/>
            <a:ext cx="3071834" cy="212301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85813"/>
            <a:ext cx="8229600" cy="1143000"/>
          </a:xfrm>
        </p:spPr>
        <p:txBody>
          <a:bodyPr rtlCol="0">
            <a:normAutofit/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Решение родительского собрания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Формировать у учащихся активную жизненную позицию. Вести здоровый образ жизни, понимать необходимость и роль двигательной активности учащихся.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Быть во всём примером своим детям, помогать школе, учителю сохранять и укреплять здоровье учащихся.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Формировать представление о том, что полезно, а что вредно для детского организма.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Учить детей определять своё состояние и ощущения, развивать положительные эмоции.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Учить укреплять и сохранять своё здоровье.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Обучать правилам безопасности при выполнении различных видов деятельности, формировать правильную рабочую позу при выполнении домашних заданий.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Классному Родительскому комитету вместе с классным руководителем разработать дальнейшую программу мероприятий по сохранению и укреплению здоровья школьников.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Помните, уважаемые родители, что наше здоровье, здоровье наших детей в наших руках! Желаем всем здоровья!!!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smtClean="0"/>
              <a:t/>
            </a:r>
            <a:br>
              <a:rPr lang="ru-RU" sz="1600" b="1" smtClean="0"/>
            </a:br>
            <a:r>
              <a:rPr lang="ru-RU" sz="1600" b="1" smtClean="0"/>
              <a:t/>
            </a:r>
            <a:br>
              <a:rPr lang="ru-RU" sz="1600" b="1" smtClean="0"/>
            </a:br>
            <a:r>
              <a:rPr lang="ru-RU" sz="1600" b="1" smtClean="0"/>
              <a:t/>
            </a:r>
            <a:br>
              <a:rPr lang="ru-RU" sz="1600" b="1" smtClean="0"/>
            </a:br>
            <a:r>
              <a:rPr lang="ru-RU" sz="1600" b="1" smtClean="0"/>
              <a:t/>
            </a:r>
            <a:br>
              <a:rPr lang="ru-RU" sz="1600" b="1" smtClean="0"/>
            </a:br>
            <a:r>
              <a:rPr lang="ru-RU" sz="1600" b="1" smtClean="0"/>
              <a:t/>
            </a:r>
            <a:br>
              <a:rPr lang="ru-RU" sz="1600" b="1" smtClean="0"/>
            </a:br>
            <a:r>
              <a:rPr lang="ru-RU" sz="1800" b="1" smtClean="0">
                <a:solidFill>
                  <a:schemeClr val="accent2">
                    <a:lumMod val="75000"/>
                  </a:schemeClr>
                </a:solidFill>
              </a:rPr>
              <a:t>Перечень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нормативно-правовых, информационно- методических материалов, психолого-педагогической литературы и интернет -ресурсов по теме родительского собрания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sz="1600" dirty="0" smtClean="0"/>
          </a:p>
          <a:p>
            <a:pPr lvl="0"/>
            <a:endParaRPr lang="ru-RU" sz="1600" dirty="0" smtClean="0"/>
          </a:p>
          <a:p>
            <a:pPr lvl="0"/>
            <a:r>
              <a:rPr lang="ru-RU" sz="1600" dirty="0" smtClean="0"/>
              <a:t>Закон Российской Федерации «Об основных гарантиях прав ребёнка в Российской Федерации».</a:t>
            </a:r>
          </a:p>
          <a:p>
            <a:pPr lvl="0"/>
            <a:r>
              <a:rPr lang="ru-RU" sz="1600" i="1" dirty="0" smtClean="0"/>
              <a:t>Александров А.А., Александрова В.Ю.</a:t>
            </a:r>
            <a:r>
              <a:rPr lang="ru-RU" sz="1600" dirty="0" smtClean="0"/>
              <a:t> Курение и его профилактика в школе.- М, 1996.</a:t>
            </a:r>
          </a:p>
          <a:p>
            <a:pPr lvl="0"/>
            <a:r>
              <a:rPr lang="ru-RU" sz="1600" i="1" dirty="0" err="1" smtClean="0"/>
              <a:t>Заикин</a:t>
            </a:r>
            <a:r>
              <a:rPr lang="ru-RU" sz="1600" i="1" dirty="0" smtClean="0"/>
              <a:t> И., Никитин А.</a:t>
            </a:r>
            <a:r>
              <a:rPr lang="ru-RU" sz="1600" dirty="0" smtClean="0"/>
              <a:t> Спасибо, не курю!- М., 1990.</a:t>
            </a:r>
          </a:p>
          <a:p>
            <a:pPr lvl="0"/>
            <a:r>
              <a:rPr lang="ru-RU" sz="1600" i="1" dirty="0" smtClean="0"/>
              <a:t>Максимова Н.Ю.</a:t>
            </a:r>
            <a:r>
              <a:rPr lang="ru-RU" sz="1600" dirty="0" smtClean="0"/>
              <a:t> Психологическая профилактика алкоголизма и наркомании несовершеннолетних.- Ростов-на-Дону, 2000.</a:t>
            </a:r>
          </a:p>
          <a:p>
            <a:pPr lvl="0"/>
            <a:r>
              <a:rPr lang="ru-RU" sz="1600" dirty="0" smtClean="0"/>
              <a:t>Профилактика употребления </a:t>
            </a:r>
            <a:r>
              <a:rPr lang="ru-RU" sz="1600" dirty="0" err="1" smtClean="0"/>
              <a:t>психоактивных</a:t>
            </a:r>
            <a:r>
              <a:rPr lang="ru-RU" sz="1600" dirty="0" smtClean="0"/>
              <a:t> веществ среди учащихся общеобразовательных учреждений. Руководство по использованию наглядных средств обучения/под ред. Н.В.Ероховой .- М.: Центр наглядных средств обучения, 2005.</a:t>
            </a:r>
          </a:p>
          <a:p>
            <a:pPr lvl="0"/>
            <a:r>
              <a:rPr lang="ru-RU" sz="1600" i="1" dirty="0" err="1" smtClean="0"/>
              <a:t>Чарлтон</a:t>
            </a:r>
            <a:r>
              <a:rPr lang="ru-RU" sz="1600" i="1" dirty="0" smtClean="0"/>
              <a:t> Э.</a:t>
            </a:r>
            <a:r>
              <a:rPr lang="ru-RU" sz="1600" dirty="0" smtClean="0"/>
              <a:t> Основные принципы обучения здоровому образу жизни// </a:t>
            </a:r>
            <a:r>
              <a:rPr lang="ru-RU" sz="1600" dirty="0" err="1" smtClean="0"/>
              <a:t>Вопр</a:t>
            </a:r>
            <a:r>
              <a:rPr lang="ru-RU" sz="1600" dirty="0" smtClean="0"/>
              <a:t>. психол. 1997. №2.</a:t>
            </a:r>
          </a:p>
          <a:p>
            <a:pPr lvl="0"/>
            <a:r>
              <a:rPr lang="ru-RU" sz="1600" i="1" dirty="0" err="1" smtClean="0"/>
              <a:t>Ярёмченко</a:t>
            </a:r>
            <a:r>
              <a:rPr lang="ru-RU" sz="1600" i="1" dirty="0" smtClean="0"/>
              <a:t> Е.О., Лобачёва Е.К.</a:t>
            </a:r>
            <a:r>
              <a:rPr lang="ru-RU" sz="1600" dirty="0" smtClean="0"/>
              <a:t> Родительские собрания: внеклассная работа:1-4 классы-М.: Издательство «Экзамен», 2008.</a:t>
            </a:r>
          </a:p>
          <a:p>
            <a:pPr lvl="0"/>
            <a:r>
              <a:rPr lang="en-US" sz="1600" u="sng" dirty="0" smtClean="0">
                <a:hlinkClick r:id="rId2"/>
              </a:rPr>
              <a:t>www.it-n.ru</a:t>
            </a:r>
            <a:endParaRPr lang="ru-RU" sz="1600" dirty="0" smtClean="0"/>
          </a:p>
          <a:p>
            <a:pPr lvl="0"/>
            <a:r>
              <a:rPr lang="en-US" sz="1600" u="sng" dirty="0" smtClean="0">
                <a:hlinkClick r:id="rId3"/>
              </a:rPr>
              <a:t>www.festival.1september.ru</a:t>
            </a:r>
            <a:endParaRPr lang="ru-RU" sz="1600" dirty="0" smtClean="0"/>
          </a:p>
          <a:p>
            <a:pPr lvl="0"/>
            <a:r>
              <a:rPr lang="en-US" sz="1600" dirty="0" smtClean="0"/>
              <a:t>www.portfolio.1september.ru</a:t>
            </a:r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 smtClean="0"/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Цель:</a:t>
            </a:r>
            <a:r>
              <a:rPr lang="ru-RU" dirty="0" smtClean="0"/>
              <a:t> пропаганда здорового образа жизни, организация </a:t>
            </a:r>
            <a:r>
              <a:rPr lang="ru-RU" dirty="0" err="1" smtClean="0"/>
              <a:t>здоровьесберегающей</a:t>
            </a:r>
            <a:r>
              <a:rPr lang="ru-RU" dirty="0" smtClean="0"/>
              <a:t> образовательной среды в каждой семье.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Задачи родительского собрания:</a:t>
            </a:r>
            <a:endParaRPr lang="ru-RU" dirty="0" smtClean="0"/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 smtClean="0"/>
              <a:t>Образовательные: </a:t>
            </a:r>
            <a:r>
              <a:rPr lang="ru-RU" dirty="0" smtClean="0"/>
              <a:t>формировать у родителей представления о мерах профилактики никотиновой, алкогольной и наркотической зависимости у детей,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 smtClean="0"/>
              <a:t>Воспитательные: </a:t>
            </a:r>
            <a:r>
              <a:rPr lang="ru-RU" dirty="0" smtClean="0"/>
              <a:t>способствовать выработке неприятия родителями никотиновой- и наркотической зависимости, формированию благополучного климата семьи, профилактика неправильных действий со стороны родителей по отношению к ребенку.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 smtClean="0"/>
              <a:t>Информационные: </a:t>
            </a:r>
            <a:r>
              <a:rPr lang="ru-RU" dirty="0" smtClean="0"/>
              <a:t>познакомить родителей с законодательными документами о правах ребенка и защите детства, с литературой, помогающей решать проблему профилактики зависимости у детей.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 smtClean="0"/>
              <a:t>Специальные: </a:t>
            </a:r>
            <a:r>
              <a:rPr lang="ru-RU" dirty="0" smtClean="0"/>
              <a:t>выявить позитивный опыт семейного воспитания.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 </a:t>
            </a:r>
            <a:endParaRPr lang="ru-RU" dirty="0" smtClean="0"/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План родительского собрания</a:t>
            </a:r>
            <a:endParaRPr lang="ru-RU" dirty="0" smtClean="0"/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Вступительное слово учителя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Подготовка страничек «журнала»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«Чтение» журнала (листаем странички журнала)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Обсуждение материалов «журнала» в свободной дискуссии. Обмен опытом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Итог собрания. Принятие решения родительского собрания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342900" indent="-342900" algn="ctr" defTabSz="9144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Сохраним своё здоровье- продлим себе жизнь</a:t>
            </a:r>
            <a:endParaRPr lang="ru-RU" dirty="0" smtClean="0">
              <a:solidFill>
                <a:srgbClr val="FF0000"/>
              </a:solidFill>
            </a:endParaRP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342900" indent="-342900" algn="ctr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339966"/>
                </a:solidFill>
              </a:rPr>
              <a:t>Здоровье</a:t>
            </a:r>
            <a:r>
              <a:rPr lang="ru-RU" dirty="0" smtClean="0"/>
              <a:t> –</a:t>
            </a:r>
            <a:r>
              <a:rPr lang="ru-RU" b="1" dirty="0" smtClean="0"/>
              <a:t>это возможность  возможностей</a:t>
            </a:r>
          </a:p>
          <a:p>
            <a:pPr marL="342900" indent="-342900" algn="ctr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339966"/>
                </a:solidFill>
              </a:rPr>
              <a:t>Здоровье </a:t>
            </a:r>
            <a:r>
              <a:rPr lang="ru-RU" dirty="0" smtClean="0"/>
              <a:t>– </a:t>
            </a:r>
            <a:r>
              <a:rPr lang="ru-RU" b="1" dirty="0" smtClean="0"/>
              <a:t>это состояние человека, которому свойственно полное физическое, духовное и социальное благополучие</a:t>
            </a:r>
          </a:p>
          <a:p>
            <a:pPr marL="342900" indent="-342900" algn="ctr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339966"/>
                </a:solidFill>
              </a:rPr>
              <a:t>Здоровье</a:t>
            </a:r>
            <a:r>
              <a:rPr lang="ru-RU" dirty="0" smtClean="0"/>
              <a:t> – </a:t>
            </a:r>
            <a:r>
              <a:rPr lang="ru-RU" b="1" dirty="0" smtClean="0"/>
              <a:t>это здорово!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endParaRPr lang="ru-RU" sz="4000" b="1" dirty="0" smtClean="0">
              <a:solidFill>
                <a:srgbClr val="7030A0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1 страничка</a:t>
            </a:r>
            <a:endParaRPr lang="ru-RU" sz="4000" b="1" dirty="0" smtClean="0"/>
          </a:p>
          <a:p>
            <a:pPr algn="ctr">
              <a:buFont typeface="Arial" charset="0"/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 темы</a:t>
            </a:r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 </a:t>
            </a:r>
            <a:endParaRPr lang="ru-RU" dirty="0" smtClean="0">
              <a:solidFill>
                <a:srgbClr val="FF0000"/>
              </a:solidFill>
            </a:endParaRPr>
          </a:p>
        </p:txBody>
      </p:sp>
      <p:pic>
        <p:nvPicPr>
          <p:cNvPr id="7" name="Picture 4" descr="J007883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4143375"/>
            <a:ext cx="1817687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J032464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3263" y="4129088"/>
            <a:ext cx="1763712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75"/>
          </a:xfrm>
          <a:solidFill>
            <a:schemeClr val="bg1"/>
          </a:solidFill>
        </p:spPr>
        <p:txBody>
          <a:bodyPr rtlCol="0">
            <a:normAutofit fontScale="85000" lnSpcReduction="10000"/>
          </a:bodyPr>
          <a:lstStyle/>
          <a:p>
            <a:pPr marL="342900" indent="-342900" algn="ctr" defTabSz="9144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Приглашение</a:t>
            </a:r>
          </a:p>
          <a:p>
            <a:pPr marL="342900" indent="-342900" algn="ctr" defTabSz="91440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Уважаемые родители!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Что для вас важнее всего?</a:t>
            </a:r>
            <a:endParaRPr lang="ru-RU" dirty="0" smtClean="0"/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В чем секрет долголетия?</a:t>
            </a:r>
            <a:endParaRPr lang="ru-RU" dirty="0" smtClean="0"/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Я приглашаю Вас обсудить эти и другие вопросы о здоровье на страницах устного журнала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«Сохраним своё здоровье -продлим себе жизнь».</a:t>
            </a:r>
            <a:endParaRPr lang="ru-RU" dirty="0" smtClean="0"/>
          </a:p>
          <a:p>
            <a:pPr marL="342900" indent="-342900" algn="r" defTabSz="9144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Дата и время.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 </a:t>
            </a:r>
            <a:endParaRPr lang="ru-RU" dirty="0" smtClean="0"/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500063" y="50006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Что такое здоровье?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Здоровье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это красота.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Здоровье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это богатство, которое не продается и не покупается.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Здоровье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мы и природа.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Здоровье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когда я бегаю, прыгаю, и у меня все получается.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Здоровье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это то, что нужно беречь.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Нужно правильно питаться, чтобы быть здоровым.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Здоровье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это сила и ум.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Здоровье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самое большое богатство.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Здоровье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нужно всем: и детям, и взрослым, и даже моему коту.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Здоровье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это счастье, это когда здоровы мои папа и мама, когда у нас дружная семья, и я с радостью бегу домой, где меня всегда ждут.</a:t>
            </a:r>
          </a:p>
          <a:p>
            <a:pPr marL="342900" indent="-342900" defTabSz="91440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endParaRPr lang="ru-RU" b="1" dirty="0" smtClean="0">
              <a:solidFill>
                <a:srgbClr val="7030A0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 dirty="0" smtClean="0">
                <a:solidFill>
                  <a:srgbClr val="7030A0"/>
                </a:solidFill>
              </a:rPr>
              <a:t>2 страничка</a:t>
            </a:r>
          </a:p>
          <a:p>
            <a:pPr algn="ctr">
              <a:buFont typeface="Arial" charset="0"/>
              <a:buNone/>
            </a:pPr>
            <a:endParaRPr lang="ru-RU" b="1" dirty="0" smtClean="0"/>
          </a:p>
          <a:p>
            <a:pPr algn="ctr">
              <a:buFont typeface="Arial" charset="0"/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Здоровье наших детей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/>
          </a:p>
        </p:txBody>
      </p:sp>
      <p:pic>
        <p:nvPicPr>
          <p:cNvPr id="4" name="Picture 4" descr="J02330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256"/>
            <a:ext cx="2343150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J02330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4286250"/>
            <a:ext cx="2460625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1500188"/>
            <a:ext cx="8229600" cy="1143000"/>
          </a:xfrm>
        </p:spPr>
        <p:txBody>
          <a:bodyPr rtlCol="0">
            <a:normAutofit fontScale="90000"/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Диаграмма физического развития учащихся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 smtClean="0"/>
          </a:p>
        </p:txBody>
      </p:sp>
      <p:sp>
        <p:nvSpPr>
          <p:cNvPr id="1024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r>
              <a:rPr lang="ru-RU" smtClean="0"/>
              <a:t>        </a:t>
            </a:r>
          </a:p>
          <a:p>
            <a:pPr>
              <a:buFont typeface="Arial" charset="0"/>
              <a:buNone/>
            </a:pPr>
            <a:r>
              <a:rPr lang="ru-RU" smtClean="0"/>
              <a:t> </a:t>
            </a:r>
          </a:p>
        </p:txBody>
      </p:sp>
      <p:sp>
        <p:nvSpPr>
          <p:cNvPr id="10244" name="Содержимое 1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pPr>
              <a:buFont typeface="Arial" charset="0"/>
              <a:buNone/>
            </a:pPr>
            <a:r>
              <a:rPr lang="ru-RU" smtClean="0"/>
              <a:t>        </a:t>
            </a:r>
            <a:r>
              <a:rPr lang="ru-RU" sz="1800" smtClean="0"/>
              <a:t>Основная группа</a:t>
            </a:r>
          </a:p>
          <a:p>
            <a:pPr>
              <a:buFont typeface="Arial" charset="0"/>
              <a:buNone/>
            </a:pPr>
            <a:r>
              <a:rPr lang="ru-RU" sz="1800" smtClean="0"/>
              <a:t>              Подготовительная группа               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357188" y="3071813"/>
          <a:ext cx="428625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4929188" y="3857625"/>
            <a:ext cx="285750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929188" y="4214813"/>
            <a:ext cx="285750" cy="21431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0.9|0.5|0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</TotalTime>
  <Words>903</Words>
  <Application>Microsoft Office PowerPoint</Application>
  <PresentationFormat>Экран (4:3)</PresentationFormat>
  <Paragraphs>147</Paragraphs>
  <Slides>16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Связи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I:\Презентация родительского собрания\СТАТИСТЫ.pptx</vt:lpstr>
      <vt:lpstr> Сохраним здоровье- продлим себе жизнь </vt:lpstr>
      <vt:lpstr>Слайд 2</vt:lpstr>
      <vt:lpstr>Слайд 3</vt:lpstr>
      <vt:lpstr>Слайд 4</vt:lpstr>
      <vt:lpstr>Слайд 5</vt:lpstr>
      <vt:lpstr>Слайд 6</vt:lpstr>
      <vt:lpstr>Что такое здоровье?</vt:lpstr>
      <vt:lpstr>Слайд 8</vt:lpstr>
      <vt:lpstr> Диаграмма физического развития учащихся </vt:lpstr>
      <vt:lpstr>Слайд 10</vt:lpstr>
      <vt:lpstr>Слайд 11</vt:lpstr>
      <vt:lpstr>Слайд 12</vt:lpstr>
      <vt:lpstr>Слайд 13</vt:lpstr>
      <vt:lpstr>Слайд 14</vt:lpstr>
      <vt:lpstr>Решение родительского собрания</vt:lpstr>
      <vt:lpstr>         Перечень нормативно-правовых, информационно- методических материалов, психолого-педагогической литературы и интернет -ресурсов по теме родительского собрания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Сохраним своё здоровье-продлим себе жизнь </dc:title>
  <dc:creator>Алексей</dc:creator>
  <cp:lastModifiedBy>Алексей</cp:lastModifiedBy>
  <cp:revision>30</cp:revision>
  <dcterms:created xsi:type="dcterms:W3CDTF">2010-12-06T06:39:33Z</dcterms:created>
  <dcterms:modified xsi:type="dcterms:W3CDTF">2010-12-21T06:19:36Z</dcterms:modified>
</cp:coreProperties>
</file>