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2" r:id="rId5"/>
    <p:sldId id="263" r:id="rId6"/>
    <p:sldId id="260" r:id="rId7"/>
    <p:sldId id="275" r:id="rId8"/>
    <p:sldId id="273" r:id="rId9"/>
    <p:sldId id="274" r:id="rId10"/>
    <p:sldId id="267" r:id="rId11"/>
    <p:sldId id="261" r:id="rId12"/>
    <p:sldId id="268" r:id="rId13"/>
    <p:sldId id="264" r:id="rId14"/>
    <p:sldId id="270" r:id="rId15"/>
    <p:sldId id="278" r:id="rId16"/>
    <p:sldId id="271" r:id="rId17"/>
    <p:sldId id="277" r:id="rId18"/>
    <p:sldId id="281" r:id="rId19"/>
    <p:sldId id="280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3657600"/>
            <a:ext cx="6553200" cy="1905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5300" b="1" dirty="0" smtClean="0">
                <a:solidFill>
                  <a:srgbClr val="002060"/>
                </a:solidFill>
                <a:latin typeface="Comic Sans MS" pitchFamily="66" charset="0"/>
              </a:rPr>
              <a:t>Вредные привычки и здоровье человека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9000" y="4648200"/>
            <a:ext cx="5562600" cy="190500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2000" dirty="0" smtClean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" name="Picture 7" descr="j0202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28600"/>
            <a:ext cx="2057400" cy="3102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457200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Курильщик наносит вред  не только своему здоровью, но и здоровью окружающих людей.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050" name="Picture 2" descr="D:\Disc d\Школа\вредные привычки\фото\canc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600200"/>
            <a:ext cx="3515132" cy="47942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2400" y="1524000"/>
            <a:ext cx="5105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000" b="1" dirty="0" smtClean="0">
                <a:latin typeface="Comic Sans MS" pitchFamily="66" charset="0"/>
              </a:rPr>
              <a:t>Пассивным курением называют состояние, когда некурящие вынуждены дышать табачным дымом от курящих. </a:t>
            </a:r>
          </a:p>
          <a:p>
            <a:pPr indent="457200"/>
            <a:r>
              <a:rPr lang="ru-RU" sz="2000" b="1" dirty="0" smtClean="0">
                <a:latin typeface="Comic Sans MS" pitchFamily="66" charset="0"/>
              </a:rPr>
              <a:t>Вторичный дым, который выдыхает курильщик, загрязняет воздух никотином, окисью углерода, аммиаком, смолами, бензапиреном, радиоактивными веществами и другими вредными компонентами. </a:t>
            </a:r>
          </a:p>
          <a:p>
            <a:pPr indent="457200"/>
            <a:r>
              <a:rPr lang="ru-RU" sz="2000" b="1" dirty="0" smtClean="0">
                <a:latin typeface="Comic Sans MS" pitchFamily="66" charset="0"/>
              </a:rPr>
              <a:t>Исследователи пассивного курения пришли к выводу, что в плохо проветриваемом помещении некурящий за 1 час вдыхает столько же дыма, сколько получает курильщик от одной выкуренной сигареты. </a:t>
            </a:r>
            <a:endParaRPr lang="ru-RU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219200"/>
            <a:ext cx="4953000" cy="541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200" b="1" dirty="0" smtClean="0">
                <a:latin typeface="Comic Sans MS" pitchFamily="66" charset="0"/>
              </a:rPr>
              <a:t>Алкоголизм – тяжелая хроническая болезнь, в большинстве своем трудноизлечимая. </a:t>
            </a:r>
          </a:p>
          <a:p>
            <a:pPr indent="457200"/>
            <a:r>
              <a:rPr lang="ru-RU" sz="2200" b="1" dirty="0" smtClean="0">
                <a:latin typeface="Comic Sans MS" pitchFamily="66" charset="0"/>
              </a:rPr>
              <a:t>Эпизодическое употребление алкоголя    постепенно становится все более систематическим, входит в привычку, делается потребностью и в конце концов достигает степени пристрастия, пагубного по своим последствиям.</a:t>
            </a:r>
            <a:r>
              <a:rPr lang="ru-RU" sz="2200" dirty="0" smtClean="0">
                <a:latin typeface="Comic Sans MS" pitchFamily="66" charset="0"/>
              </a:rPr>
              <a:t> </a:t>
            </a:r>
          </a:p>
          <a:p>
            <a:pPr indent="457200"/>
            <a:r>
              <a:rPr lang="ru-RU" sz="2200" b="1" dirty="0" smtClean="0">
                <a:latin typeface="Comic Sans MS" pitchFamily="66" charset="0"/>
              </a:rPr>
              <a:t>«Похититель рассудка» - так с давних времен зовут алкоголь.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28600" y="152400"/>
            <a:ext cx="8610600" cy="11430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Алкоголь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074" name="Picture 2" descr="D:\Disc d\Школа\вредные привычки\фото\719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2057400"/>
            <a:ext cx="37338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1000" y="152400"/>
            <a:ext cx="83820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Немного статистики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990600"/>
            <a:ext cx="8610600" cy="757130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7200">
              <a:buFontTx/>
              <a:buNone/>
            </a:pPr>
            <a:r>
              <a:rPr lang="ru-RU" sz="2000" b="1" dirty="0" smtClean="0">
                <a:latin typeface="Comic Sans MS" pitchFamily="66" charset="0"/>
              </a:rPr>
              <a:t>В России каждый десятый алкоголик моложе 18 лет;</a:t>
            </a:r>
            <a:r>
              <a:rPr lang="ru-RU" sz="2000" b="1" kern="0" dirty="0" smtClean="0">
                <a:solidFill>
                  <a:srgbClr val="000000"/>
                </a:solidFill>
                <a:latin typeface="Comic Sans MS" pitchFamily="66" charset="0"/>
              </a:rPr>
              <a:t> продолжительность жизни женщин -алкоголиков на 10%, а мужчин - алкоголиков на 15% меньше, чем непьющих.</a:t>
            </a:r>
            <a:r>
              <a:rPr lang="ru-RU" sz="2000" b="1" dirty="0" smtClean="0">
                <a:latin typeface="Comic Sans MS" pitchFamily="66" charset="0"/>
              </a:rPr>
              <a:t> </a:t>
            </a:r>
          </a:p>
          <a:p>
            <a:pPr indent="457200"/>
            <a:r>
              <a:rPr lang="ru-RU" sz="2000" b="1" dirty="0" smtClean="0">
                <a:latin typeface="Comic Sans MS" pitchFamily="66" charset="0"/>
              </a:rPr>
              <a:t>Алкоголь повинен в смерти ¾  погибших пациентов общемедицинских стационаров в возрастной группе 30-40 лет. </a:t>
            </a:r>
          </a:p>
          <a:p>
            <a:pPr indent="457200"/>
            <a:r>
              <a:rPr lang="ru-RU" sz="2000" b="1" dirty="0" smtClean="0">
                <a:latin typeface="Comic Sans MS" pitchFamily="66" charset="0"/>
              </a:rPr>
              <a:t>Хронических алкоголиков в России официально больше двух миллионов. На самом деле их раз в 10 больше. Причем почти 80% из них начали пить, когда им еще не было 15 лет. </a:t>
            </a:r>
          </a:p>
          <a:p>
            <a:pPr indent="457200">
              <a:buFontTx/>
              <a:buNone/>
            </a:pPr>
            <a:r>
              <a:rPr lang="ru-RU" sz="2000" b="1" dirty="0" smtClean="0">
                <a:latin typeface="Comic Sans MS" pitchFamily="66" charset="0"/>
              </a:rPr>
              <a:t>В России 40% погибших от несчастных случаев находились в состоянии алкогольного опьянения. </a:t>
            </a:r>
          </a:p>
          <a:p>
            <a:pPr indent="457200">
              <a:buFontTx/>
              <a:buNone/>
            </a:pPr>
            <a:r>
              <a:rPr lang="ru-RU" sz="2000" b="1" dirty="0" smtClean="0">
                <a:latin typeface="Comic Sans MS" pitchFamily="66" charset="0"/>
              </a:rPr>
              <a:t>96% приобщаются к алкоголю в возрасте до 15 лет, около 1</a:t>
            </a:r>
            <a:r>
              <a:rPr lang="en-US" sz="2000" b="1" dirty="0" smtClean="0">
                <a:latin typeface="Comic Sans MS" pitchFamily="66" charset="0"/>
              </a:rPr>
              <a:t>/3</a:t>
            </a:r>
            <a:r>
              <a:rPr lang="ru-RU" sz="2000" b="1" dirty="0" smtClean="0">
                <a:latin typeface="Comic Sans MS" pitchFamily="66" charset="0"/>
              </a:rPr>
              <a:t> - до 10 лет</a:t>
            </a:r>
          </a:p>
          <a:p>
            <a:pPr indent="457200">
              <a:buFontTx/>
              <a:buNone/>
            </a:pPr>
            <a:r>
              <a:rPr lang="ru-RU" sz="2000" b="1" dirty="0" smtClean="0">
                <a:latin typeface="Comic Sans MS" pitchFamily="66" charset="0"/>
              </a:rPr>
              <a:t>Пиво, как и водка, содержит алкоголь, к нему развивается такое же привыкание.</a:t>
            </a:r>
          </a:p>
          <a:p>
            <a:pPr indent="457200"/>
            <a:r>
              <a:rPr lang="ru-RU" sz="2000" b="1" dirty="0" smtClean="0">
                <a:latin typeface="Comic Sans MS" pitchFamily="66" charset="0"/>
              </a:rPr>
              <a:t>Специалисты утверждают, что пивной алкоголизм формируется даже быстрее водочного. По данным наркологов, свыше 40% их пациентов стали пьяницами в результате регулярного употребления именно пива.</a:t>
            </a:r>
          </a:p>
          <a:p>
            <a:pPr>
              <a:buFontTx/>
              <a:buNone/>
            </a:pPr>
            <a:endParaRPr lang="ru-RU" dirty="0" smtClean="0">
              <a:latin typeface="Georgia" pitchFamily="18" charset="0"/>
            </a:endParaRPr>
          </a:p>
          <a:p>
            <a:endParaRPr lang="ru-RU" dirty="0" smtClean="0">
              <a:latin typeface="Georgia" pitchFamily="18" charset="0"/>
            </a:endParaRPr>
          </a:p>
          <a:p>
            <a:pPr>
              <a:buFontTx/>
              <a:buNone/>
            </a:pPr>
            <a:endParaRPr lang="ru-RU" dirty="0" smtClean="0">
              <a:latin typeface="Georgia" pitchFamily="18" charset="0"/>
            </a:endParaRPr>
          </a:p>
          <a:p>
            <a:endParaRPr lang="ru-RU" dirty="0" smtClean="0"/>
          </a:p>
          <a:p>
            <a:endParaRPr lang="ru-RU" dirty="0" smtClean="0">
              <a:latin typeface="Georgia" pitchFamily="18" charset="0"/>
            </a:endParaRPr>
          </a:p>
          <a:p>
            <a:endParaRPr lang="ru-RU" dirty="0" smtClean="0">
              <a:latin typeface="Georgia" pitchFamily="18" charset="0"/>
            </a:endParaRPr>
          </a:p>
          <a:p>
            <a:endParaRPr lang="ru-RU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Воздействие алкоголя 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на организм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5257800" cy="4525963"/>
          </a:xfrm>
        </p:spPr>
        <p:txBody>
          <a:bodyPr>
            <a:normAutofit fontScale="62500" lnSpcReduction="20000"/>
          </a:bodyPr>
          <a:lstStyle/>
          <a:p>
            <a:pPr indent="342900">
              <a:buNone/>
            </a:pPr>
            <a:r>
              <a:rPr lang="ru-RU" b="1" dirty="0" smtClean="0">
                <a:latin typeface="Comic Sans MS" pitchFamily="66" charset="0"/>
              </a:rPr>
              <a:t>Потребление спиртных напитков создает благоприятный фон для возникновения и развития многих болезней:</a:t>
            </a:r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ru-RU" b="1" dirty="0" smtClean="0">
                <a:latin typeface="Comic Sans MS" pitchFamily="66" charset="0"/>
              </a:rPr>
              <a:t>главное направление атаки алкоголя – мозг и нервная система;</a:t>
            </a:r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ru-RU" b="1" dirty="0" smtClean="0">
                <a:latin typeface="Comic Sans MS" pitchFamily="66" charset="0"/>
              </a:rPr>
              <a:t>цирроз печени;</a:t>
            </a:r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ru-RU" b="1" dirty="0" smtClean="0">
                <a:latin typeface="Comic Sans MS" pitchFamily="66" charset="0"/>
              </a:rPr>
              <a:t>болезнь желудка;</a:t>
            </a:r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ru-RU" b="1" dirty="0" smtClean="0">
                <a:latin typeface="Comic Sans MS" pitchFamily="66" charset="0"/>
              </a:rPr>
              <a:t>авитаминоз;</a:t>
            </a:r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ru-RU" b="1" dirty="0" smtClean="0">
                <a:latin typeface="Comic Sans MS" pitchFamily="66" charset="0"/>
              </a:rPr>
              <a:t>повышение давления;</a:t>
            </a:r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ru-RU" b="1" dirty="0" smtClean="0">
                <a:latin typeface="Comic Sans MS" pitchFamily="66" charset="0"/>
              </a:rPr>
              <a:t>депрессии     </a:t>
            </a:r>
          </a:p>
          <a:p>
            <a:pPr indent="342900">
              <a:buNone/>
            </a:pPr>
            <a:r>
              <a:rPr lang="ru-RU" b="1" dirty="0" smtClean="0">
                <a:latin typeface="Comic Sans MS" pitchFamily="66" charset="0"/>
              </a:rPr>
              <a:t>При пивной алкогольной зависимости поражаются клетки головного мозга, ослабляется интеллект.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4098" name="Picture 2" descr="D:\Disc d\Школа\вредные привычки\фото\893045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676400"/>
            <a:ext cx="355687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Наркотики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5122" name="Picture 2" descr="D:\Disc d\Школа\вредные привычки\фото\1782-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57800" y="4038600"/>
            <a:ext cx="3702050" cy="2514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" y="1219200"/>
            <a:ext cx="495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3886200"/>
            <a:ext cx="5181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dirty="0" smtClean="0"/>
              <a:t> </a:t>
            </a:r>
            <a:r>
              <a:rPr lang="ru-RU" b="1" dirty="0" smtClean="0">
                <a:latin typeface="Comic Sans MS" pitchFamily="66" charset="0"/>
              </a:rPr>
              <a:t>В современное время тема наркотиков остается открытой раной современного общества. </a:t>
            </a:r>
          </a:p>
          <a:p>
            <a:pPr indent="457200"/>
            <a:r>
              <a:rPr lang="ru-RU" b="1" dirty="0" smtClean="0">
                <a:latin typeface="Comic Sans MS" pitchFamily="66" charset="0"/>
              </a:rPr>
              <a:t>За последние десятки лет  число наркоманов увеличилось в десятки тысяч   раз, что подтверждает практика и социологические опросы окружающих и наблюдения.  </a:t>
            </a:r>
          </a:p>
          <a:p>
            <a:pPr indent="457200"/>
            <a:r>
              <a:rPr lang="ru-RU" b="1" dirty="0" smtClean="0">
                <a:latin typeface="Comic Sans MS" pitchFamily="66" charset="0"/>
              </a:rPr>
              <a:t>Быстрыми темпами распространяется  детская наркомания. 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52400" y="990600"/>
            <a:ext cx="8763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Наркомания ( от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греч.сл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нарко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» - сон, онемение и «мания» - безумие) – общее психическое состояние, приводящее к болезни в результате постоянного приема наркотических средств.</a:t>
            </a:r>
            <a:r>
              <a:rPr lang="ru-RU" b="1" dirty="0" smtClean="0">
                <a:latin typeface="Comic Sans MS" pitchFamily="66" charset="0"/>
              </a:rPr>
              <a:t> </a:t>
            </a:r>
          </a:p>
          <a:p>
            <a:pPr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omic Sans MS" pitchFamily="66" charset="0"/>
              </a:rPr>
              <a:t>Разные виды наркотиков  ( марихуана, маковая соломка, опий, героин, сильнодействующие вещества) употребляют  различными способами: их глотают, вдыхают, вводят с помощью внутривенных инъекций. Под воздействием наркотиков человек теряет чувство реальности, перестает отчетливо контролировать себя. Такой человек способен совершить преступление, чем представляет огромную опасность для общества.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8001000" cy="7318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Причины употребления  наркотических средств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5029200"/>
            <a:ext cx="4495800" cy="914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подражание взрослым </a:t>
            </a:r>
          </a:p>
          <a:p>
            <a:pPr algn="ctr">
              <a:buNone/>
            </a:pPr>
            <a:r>
              <a:rPr lang="ru-RU" b="1" dirty="0" smtClean="0">
                <a:latin typeface="Comic Sans MS" pitchFamily="66" charset="0"/>
              </a:rPr>
              <a:t>- 33%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2819400"/>
            <a:ext cx="385073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уход от проблем 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– 47%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05400" y="2743200"/>
            <a:ext cx="36038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тенденции моды</a:t>
            </a:r>
          </a:p>
          <a:p>
            <a:pPr algn="ctr"/>
            <a:r>
              <a:rPr lang="ru-RU" sz="3200" b="1" dirty="0" smtClean="0">
                <a:latin typeface="Comic Sans MS" pitchFamily="66" charset="0"/>
              </a:rPr>
              <a:t> – 11 %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 rot="8600870">
            <a:off x="740092" y="1957835"/>
            <a:ext cx="1956610" cy="574675"/>
          </a:xfrm>
          <a:prstGeom prst="rightArrow">
            <a:avLst>
              <a:gd name="adj1" fmla="val 50000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16"/>
          <p:cNvSpPr>
            <a:spLocks noChangeArrowheads="1"/>
          </p:cNvSpPr>
          <p:nvPr/>
        </p:nvSpPr>
        <p:spPr bwMode="auto">
          <a:xfrm rot="5400000">
            <a:off x="2840037" y="3027363"/>
            <a:ext cx="3276600" cy="574675"/>
          </a:xfrm>
          <a:prstGeom prst="rightArrow">
            <a:avLst>
              <a:gd name="adj1" fmla="val 50000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auto">
          <a:xfrm rot="2522066">
            <a:off x="6688625" y="1952434"/>
            <a:ext cx="1800225" cy="574675"/>
          </a:xfrm>
          <a:prstGeom prst="rightArrow">
            <a:avLst>
              <a:gd name="adj1" fmla="val 50000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Немного статистики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295400"/>
            <a:ext cx="8305800" cy="4495800"/>
          </a:xfrm>
        </p:spPr>
        <p:txBody>
          <a:bodyPr>
            <a:noAutofit/>
          </a:bodyPr>
          <a:lstStyle/>
          <a:p>
            <a:pPr marL="0" indent="342900">
              <a:buFont typeface="Wingdings" pitchFamily="2" charset="2"/>
              <a:buNone/>
            </a:pPr>
            <a:r>
              <a:rPr lang="ru-RU" sz="1800" b="1" dirty="0" smtClean="0">
                <a:latin typeface="Comic Sans MS" pitchFamily="66" charset="0"/>
              </a:rPr>
              <a:t>Число жертв наркомании, разрушающей судьбу и здоровье населения нашей планеты, больше, чем от всех известных войн и катастроф. И число рабов дурмана, желающих оказаться в искусственном раю, угрожающе растет.</a:t>
            </a:r>
            <a:r>
              <a:rPr lang="ru-RU" sz="1800" dirty="0" smtClean="0"/>
              <a:t> </a:t>
            </a:r>
          </a:p>
          <a:p>
            <a:pPr marL="0" indent="342900">
              <a:buFont typeface="Wingdings" pitchFamily="2" charset="2"/>
              <a:buNone/>
            </a:pPr>
            <a:r>
              <a:rPr lang="ru-RU" sz="1800" b="1" dirty="0" smtClean="0">
                <a:latin typeface="Comic Sans MS" pitchFamily="66" charset="0"/>
              </a:rPr>
              <a:t>Уровень заболеваемости наркоманией среди подростков в 3 раза больше, чем среди всего населения.</a:t>
            </a:r>
          </a:p>
          <a:p>
            <a:pPr marL="0" indent="342900">
              <a:buFont typeface="Wingdings" pitchFamily="2" charset="2"/>
              <a:buNone/>
            </a:pPr>
            <a:r>
              <a:rPr lang="ru-RU" sz="1800" b="1" dirty="0" smtClean="0">
                <a:latin typeface="Comic Sans MS" pitchFamily="66" charset="0"/>
              </a:rPr>
              <a:t> 1 наркоман  за год втягивает в наркотики в среднем до 10 человек. </a:t>
            </a:r>
          </a:p>
          <a:p>
            <a:pPr marL="0" indent="342900">
              <a:buFont typeface="Wingdings" pitchFamily="2" charset="2"/>
              <a:buNone/>
            </a:pPr>
            <a:r>
              <a:rPr lang="ru-RU" sz="1800" b="1" dirty="0" smtClean="0">
                <a:latin typeface="Comic Sans MS" pitchFamily="66" charset="0"/>
              </a:rPr>
              <a:t>Рост наркомании резко обостряется проблемой </a:t>
            </a:r>
            <a:r>
              <a:rPr lang="ru-RU" sz="1800" b="1" dirty="0" err="1" smtClean="0">
                <a:latin typeface="Comic Sans MS" pitchFamily="66" charset="0"/>
              </a:rPr>
              <a:t>СПИДа</a:t>
            </a:r>
            <a:r>
              <a:rPr lang="ru-RU" sz="1800" b="1" dirty="0" smtClean="0">
                <a:latin typeface="Comic Sans MS" pitchFamily="66" charset="0"/>
              </a:rPr>
              <a:t>. Более 90 % ВИЧ – инфицированных  – наркоманы. </a:t>
            </a:r>
          </a:p>
          <a:p>
            <a:pPr marL="0" indent="342900">
              <a:buNone/>
            </a:pPr>
            <a:r>
              <a:rPr lang="ru-RU" sz="1800" b="1" dirty="0" smtClean="0">
                <a:latin typeface="Comic Sans MS" pitchFamily="66" charset="0"/>
              </a:rPr>
              <a:t>Почти каждый третий школьник в России пробовал наркотик!</a:t>
            </a:r>
            <a:r>
              <a:rPr lang="ru-RU" sz="1800" dirty="0" smtClean="0"/>
              <a:t> </a:t>
            </a:r>
          </a:p>
          <a:p>
            <a:pPr marL="0" indent="342900">
              <a:buNone/>
            </a:pPr>
            <a:r>
              <a:rPr lang="ru-RU" sz="1800" b="1" dirty="0" smtClean="0">
                <a:latin typeface="Comic Sans MS" pitchFamily="66" charset="0"/>
              </a:rPr>
              <a:t>Возраст первого знакомства с наркотиками – 9-15 лет – 39%, 15-23 лет – 51 %.</a:t>
            </a:r>
          </a:p>
          <a:p>
            <a:pPr marL="0" indent="342900">
              <a:buFont typeface="Wingdings" pitchFamily="2" charset="2"/>
              <a:buNone/>
            </a:pPr>
            <a:r>
              <a:rPr lang="ru-RU" sz="1800" b="1" dirty="0" smtClean="0">
                <a:latin typeface="Comic Sans MS" pitchFamily="66" charset="0"/>
              </a:rPr>
              <a:t>Для возникновения физической зависимости достаточно 3-7 дней приема наркотика.</a:t>
            </a:r>
          </a:p>
          <a:p>
            <a:pPr marL="0" indent="342900">
              <a:buFont typeface="Wingdings" pitchFamily="2" charset="2"/>
              <a:buNone/>
            </a:pPr>
            <a:r>
              <a:rPr lang="ru-RU" sz="1800" b="1" dirty="0" smtClean="0">
                <a:latin typeface="Comic Sans MS" pitchFamily="66" charset="0"/>
              </a:rPr>
              <a:t>После 20 дней употребления зависимость возникает в 100% случаев.</a:t>
            </a:r>
            <a:endParaRPr lang="ru-RU" sz="1800" dirty="0" smtClean="0">
              <a:latin typeface="Georgia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886200"/>
            <a:ext cx="8534400" cy="281940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Comic Sans MS" pitchFamily="66" charset="0"/>
              </a:rPr>
              <a:t>поражает все органы тела человека;</a:t>
            </a:r>
          </a:p>
          <a:p>
            <a:r>
              <a:rPr lang="ru-RU" b="1" dirty="0" smtClean="0">
                <a:latin typeface="Comic Sans MS" pitchFamily="66" charset="0"/>
              </a:rPr>
              <a:t>разрушает иммунную систему;</a:t>
            </a:r>
          </a:p>
          <a:p>
            <a:r>
              <a:rPr lang="ru-RU" b="1" dirty="0" smtClean="0">
                <a:latin typeface="Comic Sans MS" pitchFamily="66" charset="0"/>
              </a:rPr>
              <a:t>вызывает психические расстройства и полную деградацию личности;</a:t>
            </a:r>
          </a:p>
          <a:p>
            <a:r>
              <a:rPr lang="ru-RU" b="1" dirty="0" smtClean="0">
                <a:latin typeface="Comic Sans MS" pitchFamily="66" charset="0"/>
              </a:rPr>
              <a:t>крайнее истощение организма;</a:t>
            </a:r>
          </a:p>
          <a:p>
            <a:r>
              <a:rPr lang="ru-RU" b="1" dirty="0" smtClean="0">
                <a:latin typeface="Comic Sans MS" pitchFamily="66" charset="0"/>
              </a:rPr>
              <a:t>значительная потеря массы тела;</a:t>
            </a:r>
          </a:p>
          <a:p>
            <a:r>
              <a:rPr lang="ru-RU" b="1" dirty="0" smtClean="0">
                <a:latin typeface="Comic Sans MS" pitchFamily="66" charset="0"/>
              </a:rPr>
              <a:t>упадок физических сил;</a:t>
            </a:r>
          </a:p>
          <a:p>
            <a:r>
              <a:rPr lang="ru-RU" b="1" dirty="0" smtClean="0">
                <a:latin typeface="Comic Sans MS" pitchFamily="66" charset="0"/>
              </a:rPr>
              <a:t>самая распространенная болезнь среди наркоманов – гепатит;</a:t>
            </a:r>
          </a:p>
          <a:p>
            <a:r>
              <a:rPr lang="ru-RU" b="1" dirty="0" smtClean="0">
                <a:latin typeface="Comic Sans MS" pitchFamily="66" charset="0"/>
              </a:rPr>
              <a:t>СПИД.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Воздействие наркотиков </a:t>
            </a:r>
            <a:b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на организм человека: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23" name="Picture 3" descr="D:\Disc d\Школа\вредные привычки\фото\igra_kak_instrument_dlya_borbi_s_narkomaniey_1_50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1524000"/>
            <a:ext cx="3228975" cy="1934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Выводы: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Наличие негативной привычки имеет негативные последствия. </a:t>
            </a:r>
          </a:p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Вредные привычки лучше не приобретать. </a:t>
            </a:r>
          </a:p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Если они есть, то сегодня не поздно от них отказаться. </a:t>
            </a:r>
          </a:p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В борьбе с вредными привычками нужна сила воли. </a:t>
            </a:r>
          </a:p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Полезные привычки – залог счастливой устроенной жизни. </a:t>
            </a:r>
          </a:p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Полезные привычки помогают сохранить здоровье. </a:t>
            </a:r>
          </a:p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Вредные привычки наносят здоровью человека вред. </a:t>
            </a:r>
          </a:p>
          <a:p>
            <a:pPr marL="0" lvl="0" indent="342900">
              <a:spcAft>
                <a:spcPts val="600"/>
              </a:spcAft>
              <a:buNone/>
            </a:pPr>
            <a:r>
              <a:rPr lang="ru-RU" dirty="0" smtClean="0"/>
              <a:t>Народ негативно относится к вредным привычкам. </a:t>
            </a:r>
          </a:p>
          <a:p>
            <a:pPr marL="0" indent="342900">
              <a:spcAft>
                <a:spcPts val="600"/>
              </a:spcAft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2057400"/>
            <a:ext cx="8001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b="1" dirty="0" smtClean="0">
                <a:latin typeface="Comic Sans MS" pitchFamily="66" charset="0"/>
              </a:rPr>
              <a:t>Надо  учиться  с  детства  отвечать  за  свой  выбор,  за  свои  поступки.  Воспитывать  в  себе  ответственность  за  себя  и  своих родных.</a:t>
            </a:r>
          </a:p>
          <a:p>
            <a:pPr indent="457200"/>
            <a:r>
              <a:rPr lang="ru-RU" sz="2400" b="1" dirty="0" smtClean="0">
                <a:latin typeface="Comic Sans MS" pitchFamily="66" charset="0"/>
              </a:rPr>
              <a:t>Каждый человек должен осознать, что его здоровье, жизнь – это то, что он получил от прошлых поколений, и то, что он спустя время должен передать грядущим поколениям. 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724400"/>
            <a:ext cx="913984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</a:rPr>
              <a:t>Наши  ориентиры –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</a:rPr>
              <a:t> на  вечные  жизненные  ценности!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152400"/>
            <a:ext cx="81534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выбираем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здоровый образ жизни!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04800" y="228600"/>
            <a:ext cx="8382000" cy="58674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§"/>
            </a:pPr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81000" y="228600"/>
            <a:ext cx="845820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l" defTabSz="914400" rtl="0" eaLnBrk="1" fontAlgn="base" latinLnBrk="0" hangingPunct="1">
              <a:buClrTx/>
              <a:buSzTx/>
              <a:buFontTx/>
              <a:buNone/>
              <a:tabLst/>
            </a:pP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R="0" lvl="0" indent="0" algn="l" defTabSz="914400" rtl="0" eaLnBrk="1" fontAlgn="base" latinLnBrk="0" hangingPunct="1"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Посейте поступок – </a:t>
            </a:r>
          </a:p>
          <a:p>
            <a:pPr marR="0" lvl="0" indent="0" algn="r" defTabSz="914400" rtl="0" eaLnBrk="1" fontAlgn="base" latinLnBrk="0" hangingPunct="1"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и вы пожнете привычку,</a:t>
            </a:r>
            <a:endParaRPr lang="ru-RU" sz="3600" b="1" baseline="0" dirty="0" smtClean="0">
              <a:solidFill>
                <a:srgbClr val="00206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R="0" lvl="0" indent="0" defTabSz="914400" rtl="0" eaLnBrk="1" fontAlgn="base" latinLnBrk="0" hangingPunct="1"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посейте привычку – </a:t>
            </a:r>
          </a:p>
          <a:p>
            <a:pPr marR="0" lvl="0" indent="0" algn="r" defTabSz="914400" rtl="0" eaLnBrk="1" fontAlgn="base" latinLnBrk="0" hangingPunct="1"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и вы пожнете характер,</a:t>
            </a:r>
            <a:r>
              <a:rPr kumimoji="0" lang="ru-RU" sz="3600" b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R="0" lvl="0" indent="0" defTabSz="914400" rtl="0" eaLnBrk="1" fontAlgn="base" latinLnBrk="0" hangingPunct="1"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посейте характер – </a:t>
            </a:r>
          </a:p>
          <a:p>
            <a:pPr marR="0" lvl="0" indent="0" algn="r" defTabSz="914400" rtl="0" eaLnBrk="1" fontAlgn="base" latinLnBrk="0" hangingPunct="1"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и вы пожнете судьбу.</a:t>
            </a:r>
          </a:p>
          <a:p>
            <a:pPr marR="0" lvl="0" indent="0" algn="r" defTabSz="914400" rtl="0" eaLnBrk="0" fontAlgn="base" latinLnBrk="0" hangingPunc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endParaRPr kumimoji="0" lang="ru-RU" sz="800" b="1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R="0" lvl="0" indent="0" algn="r" defTabSz="914400" rtl="0" eaLnBrk="0" fontAlgn="base" latinLnBrk="0" hangingPunc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У. Теккерей – английский писатель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Вредные привычки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2057400"/>
            <a:ext cx="6324600" cy="19050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5400" dirty="0" err="1" smtClean="0">
                <a:latin typeface="Comic Sans MS" pitchFamily="66" charset="0"/>
              </a:rPr>
              <a:t>Табакокурение</a:t>
            </a:r>
            <a:r>
              <a:rPr lang="ru-RU" sz="5400" dirty="0" smtClean="0">
                <a:latin typeface="Comic Sans MS" pitchFamily="66" charset="0"/>
              </a:rPr>
              <a:t>.</a:t>
            </a:r>
          </a:p>
          <a:p>
            <a:pPr marL="514350" indent="-514350">
              <a:buAutoNum type="arabicPeriod"/>
            </a:pPr>
            <a:r>
              <a:rPr lang="ru-RU" sz="5400" dirty="0" smtClean="0">
                <a:latin typeface="Comic Sans MS" pitchFamily="66" charset="0"/>
              </a:rPr>
              <a:t>Алкоголизм.</a:t>
            </a:r>
          </a:p>
          <a:p>
            <a:pPr marL="514350" indent="-514350">
              <a:buAutoNum type="arabicPeriod"/>
            </a:pPr>
            <a:r>
              <a:rPr lang="ru-RU" sz="5400" dirty="0" smtClean="0">
                <a:latin typeface="Comic Sans MS" pitchFamily="66" charset="0"/>
              </a:rPr>
              <a:t>Наркомания.</a:t>
            </a:r>
            <a:endParaRPr lang="ru-RU" sz="5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546848" cy="838200"/>
          </a:xfrm>
        </p:spPr>
        <p:txBody>
          <a:bodyPr>
            <a:noAutofit/>
          </a:bodyPr>
          <a:lstStyle/>
          <a:p>
            <a:pPr lvl="3" algn="ctr" rtl="0">
              <a:spcBef>
                <a:spcPct val="0"/>
              </a:spcBef>
            </a:pP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6096000" cy="5029200"/>
          </a:xfrm>
        </p:spPr>
        <p:txBody>
          <a:bodyPr>
            <a:normAutofit fontScale="70000" lnSpcReduction="20000"/>
          </a:bodyPr>
          <a:lstStyle/>
          <a:p>
            <a:pPr marL="360000" indent="457200">
              <a:spcBef>
                <a:spcPts val="0"/>
              </a:spcBef>
              <a:buClrTx/>
              <a:buNone/>
            </a:pPr>
            <a:r>
              <a:rPr lang="ru-RU" sz="3600" b="1" dirty="0" smtClean="0">
                <a:latin typeface="Comic Sans MS" pitchFamily="66" charset="0"/>
              </a:rPr>
              <a:t>По числу курящих детей и подростков Россия занимает первое место в мире. </a:t>
            </a:r>
          </a:p>
          <a:p>
            <a:pPr marL="360000" indent="457200">
              <a:spcBef>
                <a:spcPts val="0"/>
              </a:spcBef>
              <a:buClrTx/>
              <a:buNone/>
            </a:pPr>
            <a:r>
              <a:rPr lang="ru-RU" sz="3600" b="1" dirty="0" smtClean="0">
                <a:latin typeface="Comic Sans MS" pitchFamily="66" charset="0"/>
              </a:rPr>
              <a:t>33 % детей и подростков в стране являются постоянными курильщиками. </a:t>
            </a:r>
          </a:p>
          <a:p>
            <a:pPr marL="360000" indent="457200">
              <a:spcBef>
                <a:spcPts val="0"/>
              </a:spcBef>
              <a:buClrTx/>
              <a:buNone/>
            </a:pPr>
            <a:r>
              <a:rPr lang="ru-RU" sz="3600" b="1" dirty="0" smtClean="0">
                <a:latin typeface="Comic Sans MS" pitchFamily="66" charset="0"/>
              </a:rPr>
              <a:t>Курение оказывает губительное действие на растущий, еще не окрепший организм. Большинство курящих подростков к 18 годам уже страдают хроническими заболеваниями. </a:t>
            </a:r>
          </a:p>
          <a:p>
            <a:pPr marL="360000" indent="457200">
              <a:spcBef>
                <a:spcPts val="0"/>
              </a:spcBef>
              <a:buClrTx/>
              <a:buNone/>
            </a:pPr>
            <a:r>
              <a:rPr lang="ru-RU" sz="3600" b="1" dirty="0" smtClean="0">
                <a:latin typeface="Comic Sans MS" pitchFamily="66" charset="0"/>
              </a:rPr>
              <a:t>Дети практически свободно могут купить сигареты в магазинах и киосках.</a:t>
            </a:r>
          </a:p>
          <a:p>
            <a:pPr marL="834390" indent="-514350">
              <a:spcBef>
                <a:spcPts val="1200"/>
              </a:spcBef>
              <a:spcAft>
                <a:spcPts val="1200"/>
              </a:spcAft>
              <a:buClrTx/>
              <a:buNone/>
            </a:pP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8600" y="152400"/>
            <a:ext cx="8610600" cy="11430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  <a:ea typeface="+mj-ea"/>
                <a:cs typeface="+mj-cs"/>
              </a:rPr>
              <a:t>Курение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" name="Picture 4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2057400"/>
            <a:ext cx="2668191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546848" cy="838200"/>
          </a:xfrm>
        </p:spPr>
        <p:txBody>
          <a:bodyPr>
            <a:noAutofit/>
          </a:bodyPr>
          <a:lstStyle/>
          <a:p>
            <a:pPr lvl="3" algn="ctr" rtl="0">
              <a:spcBef>
                <a:spcPct val="0"/>
              </a:spcBef>
            </a:pP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28600" y="152400"/>
            <a:ext cx="8610600" cy="11430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Химический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состав сигареты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" name="Picture 4" descr="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9200"/>
            <a:ext cx="5257800" cy="50826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91200" y="1676400"/>
            <a:ext cx="3124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В табачном дыме со держится более 400 компонентов, 40 из них имеют канцерогенные свойства, способные вызывать раковые заболевания.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6"/>
          <p:cNvSpPr txBox="1">
            <a:spLocks noChangeArrowheads="1"/>
          </p:cNvSpPr>
          <p:nvPr/>
        </p:nvSpPr>
        <p:spPr bwMode="auto">
          <a:xfrm>
            <a:off x="2971800" y="2743200"/>
            <a:ext cx="3505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rgbClr val="002060"/>
                </a:solidFill>
                <a:latin typeface="Comic Sans MS" pitchFamily="66" charset="0"/>
              </a:rPr>
              <a:t>Почему </a:t>
            </a:r>
            <a:r>
              <a:rPr lang="ru-RU" sz="4000" b="1" dirty="0" smtClean="0">
                <a:solidFill>
                  <a:srgbClr val="002060"/>
                </a:solidFill>
                <a:latin typeface="Comic Sans MS" pitchFamily="66" charset="0"/>
              </a:rPr>
              <a:t>дети начинают курить?</a:t>
            </a:r>
            <a:endParaRPr lang="ru-RU" sz="4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435" name="AutoShape 14"/>
          <p:cNvSpPr>
            <a:spLocks noChangeArrowheads="1"/>
          </p:cNvSpPr>
          <p:nvPr/>
        </p:nvSpPr>
        <p:spPr bwMode="auto">
          <a:xfrm rot="18264553">
            <a:off x="6170201" y="2141651"/>
            <a:ext cx="1800225" cy="574675"/>
          </a:xfrm>
          <a:prstGeom prst="rightArrow">
            <a:avLst>
              <a:gd name="adj1" fmla="val 50000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AutoShape 15"/>
          <p:cNvSpPr>
            <a:spLocks noChangeArrowheads="1"/>
          </p:cNvSpPr>
          <p:nvPr/>
        </p:nvSpPr>
        <p:spPr bwMode="auto">
          <a:xfrm rot="7521453">
            <a:off x="1382932" y="4482355"/>
            <a:ext cx="1800225" cy="574675"/>
          </a:xfrm>
          <a:prstGeom prst="rightArrow">
            <a:avLst>
              <a:gd name="adj1" fmla="val 50000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16"/>
          <p:cNvSpPr>
            <a:spLocks noChangeArrowheads="1"/>
          </p:cNvSpPr>
          <p:nvPr/>
        </p:nvSpPr>
        <p:spPr bwMode="auto">
          <a:xfrm rot="13824249">
            <a:off x="1342800" y="2113393"/>
            <a:ext cx="1800225" cy="574675"/>
          </a:xfrm>
          <a:prstGeom prst="rightArrow">
            <a:avLst>
              <a:gd name="adj1" fmla="val 50000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Text Box 17"/>
          <p:cNvSpPr txBox="1">
            <a:spLocks noChangeArrowheads="1"/>
          </p:cNvSpPr>
          <p:nvPr/>
        </p:nvSpPr>
        <p:spPr bwMode="auto">
          <a:xfrm>
            <a:off x="228600" y="5638800"/>
            <a:ext cx="2895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800" b="1" dirty="0">
                <a:latin typeface="Comic Sans MS" pitchFamily="66" charset="0"/>
                <a:cs typeface="宋体"/>
              </a:rPr>
              <a:t>любопытство –23,2%</a:t>
            </a:r>
            <a:endParaRPr lang="ru-RU" sz="2800" b="1" dirty="0">
              <a:solidFill>
                <a:srgbClr val="CC00CC"/>
              </a:solidFill>
              <a:latin typeface="Comic Sans MS" pitchFamily="66" charset="0"/>
            </a:endParaRPr>
          </a:p>
        </p:txBody>
      </p:sp>
      <p:sp>
        <p:nvSpPr>
          <p:cNvPr id="18439" name="Text Box 18"/>
          <p:cNvSpPr txBox="1">
            <a:spLocks noChangeArrowheads="1"/>
          </p:cNvSpPr>
          <p:nvPr/>
        </p:nvSpPr>
        <p:spPr bwMode="auto">
          <a:xfrm>
            <a:off x="304800" y="304800"/>
            <a:ext cx="3810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zh-CN" sz="2800" b="1" dirty="0">
                <a:latin typeface="Comic Sans MS" pitchFamily="66" charset="0"/>
                <a:cs typeface="宋体"/>
              </a:rPr>
              <a:t>влияние товарищей </a:t>
            </a:r>
            <a:r>
              <a:rPr lang="ru-RU" altLang="zh-CN" sz="2800" b="1" dirty="0" smtClean="0">
                <a:latin typeface="Comic Sans MS" pitchFamily="66" charset="0"/>
                <a:cs typeface="宋体"/>
              </a:rPr>
              <a:t>– 26,8</a:t>
            </a:r>
            <a:r>
              <a:rPr lang="ru-RU" altLang="zh-CN" sz="2800" b="1" dirty="0">
                <a:latin typeface="Comic Sans MS" pitchFamily="66" charset="0"/>
                <a:cs typeface="宋体"/>
              </a:rPr>
              <a:t>%</a:t>
            </a:r>
            <a:endParaRPr lang="ru-RU" sz="2800" b="1" dirty="0">
              <a:solidFill>
                <a:srgbClr val="CC00CC"/>
              </a:solidFill>
              <a:latin typeface="Comic Sans MS" pitchFamily="66" charset="0"/>
            </a:endParaRPr>
          </a:p>
        </p:txBody>
      </p:sp>
      <p:sp>
        <p:nvSpPr>
          <p:cNvPr id="18440" name="Text Box 19"/>
          <p:cNvSpPr txBox="1">
            <a:spLocks noChangeArrowheads="1"/>
          </p:cNvSpPr>
          <p:nvPr/>
        </p:nvSpPr>
        <p:spPr bwMode="auto">
          <a:xfrm>
            <a:off x="5334000" y="304800"/>
            <a:ext cx="35052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800" b="1" dirty="0" smtClean="0">
                <a:latin typeface="Comic Sans MS" pitchFamily="66" charset="0"/>
                <a:cs typeface="宋体"/>
              </a:rPr>
              <a:t>баловство</a:t>
            </a:r>
          </a:p>
          <a:p>
            <a:pPr algn="ctr">
              <a:spcBef>
                <a:spcPct val="50000"/>
              </a:spcBef>
            </a:pPr>
            <a:r>
              <a:rPr lang="ru-RU" altLang="zh-CN" sz="2800" b="1" dirty="0" smtClean="0">
                <a:latin typeface="Comic Sans MS" pitchFamily="66" charset="0"/>
                <a:cs typeface="宋体"/>
              </a:rPr>
              <a:t> – 17,8</a:t>
            </a:r>
            <a:r>
              <a:rPr lang="ru-RU" altLang="zh-CN" sz="2800" b="1" dirty="0">
                <a:latin typeface="Comic Sans MS" pitchFamily="66" charset="0"/>
                <a:cs typeface="宋体"/>
              </a:rPr>
              <a:t>%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8442" name="AutoShape 15"/>
          <p:cNvSpPr>
            <a:spLocks noChangeArrowheads="1"/>
          </p:cNvSpPr>
          <p:nvPr/>
        </p:nvSpPr>
        <p:spPr bwMode="auto">
          <a:xfrm rot="2553561">
            <a:off x="6173003" y="4300906"/>
            <a:ext cx="1800225" cy="574675"/>
          </a:xfrm>
          <a:prstGeom prst="rightArrow">
            <a:avLst>
              <a:gd name="adj1" fmla="val 50000"/>
              <a:gd name="adj2" fmla="val 78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6" name="Прямоугольник 20"/>
          <p:cNvSpPr>
            <a:spLocks noChangeArrowheads="1"/>
          </p:cNvSpPr>
          <p:nvPr/>
        </p:nvSpPr>
        <p:spPr bwMode="auto">
          <a:xfrm>
            <a:off x="5638800" y="5638800"/>
            <a:ext cx="32893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zh-CN" sz="2800" b="1" dirty="0">
                <a:latin typeface="Comic Sans MS" pitchFamily="66" charset="0"/>
                <a:cs typeface="宋体"/>
              </a:rPr>
              <a:t>подражание взрослым –16,7%</a:t>
            </a:r>
            <a:endParaRPr lang="ru-RU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92"/>
          <p:cNvGraphicFramePr>
            <a:graphicFrameLocks noGrp="1"/>
          </p:cNvGraphicFramePr>
          <p:nvPr/>
        </p:nvGraphicFramePr>
        <p:xfrm>
          <a:off x="304800" y="1524000"/>
          <a:ext cx="8610599" cy="4693920"/>
        </p:xfrm>
        <a:graphic>
          <a:graphicData uri="http://schemas.openxmlformats.org/drawingml/2006/table">
            <a:tbl>
              <a:tblPr/>
              <a:tblGrid>
                <a:gridCol w="4837706"/>
                <a:gridCol w="1905028"/>
                <a:gridCol w="1867865"/>
              </a:tblGrid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Нарушение здоровья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Курящие школьники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Некурящие школьники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1. Нервные заболевания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14%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2. Понижение слуха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13%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3. Плохая память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12%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4. Плохое физическое состояние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12%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5. Плохое умственное состояние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18%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6. Плохие отметки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18%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7. Замедленная реакция, сообразительность</a:t>
                      </a:r>
                      <a:endParaRPr kumimoji="0" lang="ru-R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19%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3%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228600" y="152400"/>
            <a:ext cx="8610600" cy="11430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Курение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и школьники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mic Sans MS" pitchFamily="66" charset="0"/>
              </a:rPr>
              <a:t>Воздействие курения 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на организм человека: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52400" y="1371600"/>
            <a:ext cx="54102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288000" marR="0" lvl="0" indent="-342900" algn="l" defTabSz="914400" rtl="0" eaLnBrk="1" fontAlgn="base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учащенное сердцебиение;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рост артериального давления;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раздражение слизистых</a:t>
            </a:r>
            <a:r>
              <a:rPr kumimoji="0" lang="ru-RU" sz="6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оболочек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горла и легких;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проникновение в кровь угарного газа;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попадание в легкие канцерогенов;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отравление воздуха;                                </a:t>
            </a:r>
          </a:p>
          <a:p>
            <a:pPr marL="288000" marR="0" lvl="0" indent="-342900" algn="l" defTabSz="914400" rtl="0" eaLnBrk="1" fontAlgn="base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раковые заболевания;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заболевания сердца;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язвы;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заболевание системы кровообращения;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6400" b="1" dirty="0" smtClean="0">
                <a:latin typeface="Comic Sans MS" pitchFamily="66" charset="0"/>
              </a:rPr>
              <a:t>хронический бронхит;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потеря аппетита;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неприятный запах изо рта;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ухудшение обоняния;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пожелтение зубов;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преждевременное образование морщин;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нарушение нормального дыхания и снижение выносливости; </a:t>
            </a:r>
          </a:p>
          <a:p>
            <a:pPr marL="288000" marR="0" lvl="0" indent="-342900" algn="l" defTabSz="914400" rtl="0" eaLnBrk="0" fontAlgn="base" latinLnBrk="0" hangingPunct="0">
              <a:lnSpc>
                <a:spcPct val="120000"/>
              </a:lnSpc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снижение сопротивляемости организма к различным заболеваниям.</a:t>
            </a:r>
          </a:p>
        </p:txBody>
      </p:sp>
      <p:pic>
        <p:nvPicPr>
          <p:cNvPr id="1026" name="Picture 2" descr="D:\Disc d\Школа\вредные привычки\фото\14280126_12084024_3851938_2898134_356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600200"/>
            <a:ext cx="3171825" cy="4620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УРИ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371600"/>
            <a:ext cx="4507719" cy="3733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2400" y="381000"/>
            <a:ext cx="8763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Курить – здоровью вредить!</a:t>
            </a:r>
            <a:endParaRPr lang="ru-RU" sz="44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029200" y="1295401"/>
            <a:ext cx="3810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Привычки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Утром наполнить спешу никотином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Хилые легкие: пусть похрипят,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Так я воюю и с медициной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 с утверждением: «Курение – яд!»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Выпали волосы, щеки обвисли,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Сердце в груди совершает прыжки,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Память “хромает”,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Спутались мысли,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Заметно дрожанье руки,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Но с ненавистным журналом “Здоровье”,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Что издается на радость ханже,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Вплоть до победы биться готов я: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Врач успокоил: недолго уже.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1058</Words>
  <PresentationFormat>Экран (4:3)</PresentationFormat>
  <Paragraphs>155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 Вредные привычки и здоровье человека</vt:lpstr>
      <vt:lpstr>Слайд 2</vt:lpstr>
      <vt:lpstr>Вредные привычки</vt:lpstr>
      <vt:lpstr> </vt:lpstr>
      <vt:lpstr> </vt:lpstr>
      <vt:lpstr>Слайд 6</vt:lpstr>
      <vt:lpstr>Слайд 7</vt:lpstr>
      <vt:lpstr>Воздействие курения  на организм человека:</vt:lpstr>
      <vt:lpstr>Слайд 9</vt:lpstr>
      <vt:lpstr>Слайд 10</vt:lpstr>
      <vt:lpstr>Слайд 11</vt:lpstr>
      <vt:lpstr>Слайд 12</vt:lpstr>
      <vt:lpstr>Воздействие алкоголя  на организм человека</vt:lpstr>
      <vt:lpstr>Наркотики</vt:lpstr>
      <vt:lpstr>Причины употребления  наркотических средств   </vt:lpstr>
      <vt:lpstr>Немного статистики</vt:lpstr>
      <vt:lpstr>Воздействие наркотиков  на организм человека:</vt:lpstr>
      <vt:lpstr>Выводы: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проект:  «Вредные привычки и здоровье человека»</dc:title>
  <cp:lastModifiedBy>Алексей</cp:lastModifiedBy>
  <cp:revision>39</cp:revision>
  <dcterms:modified xsi:type="dcterms:W3CDTF">2010-12-07T06:52:09Z</dcterms:modified>
</cp:coreProperties>
</file>